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9" r:id="rId3"/>
    <p:sldId id="278" r:id="rId4"/>
    <p:sldId id="266" r:id="rId5"/>
    <p:sldId id="297" r:id="rId6"/>
    <p:sldId id="298" r:id="rId7"/>
    <p:sldId id="299" r:id="rId8"/>
    <p:sldId id="304" r:id="rId9"/>
    <p:sldId id="300" r:id="rId10"/>
    <p:sldId id="301" r:id="rId11"/>
    <p:sldId id="302" r:id="rId12"/>
    <p:sldId id="303" r:id="rId13"/>
    <p:sldId id="305" r:id="rId14"/>
    <p:sldId id="306" r:id="rId15"/>
    <p:sldId id="307" r:id="rId16"/>
    <p:sldId id="308" r:id="rId17"/>
    <p:sldId id="311" r:id="rId18"/>
    <p:sldId id="309" r:id="rId19"/>
    <p:sldId id="310" r:id="rId20"/>
    <p:sldId id="276" r:id="rId21"/>
    <p:sldId id="313" r:id="rId22"/>
    <p:sldId id="282" r:id="rId23"/>
    <p:sldId id="259" r:id="rId24"/>
    <p:sldId id="283" r:id="rId25"/>
    <p:sldId id="260" r:id="rId26"/>
    <p:sldId id="277" r:id="rId27"/>
    <p:sldId id="268" r:id="rId28"/>
    <p:sldId id="312" r:id="rId29"/>
    <p:sldId id="296" r:id="rId30"/>
    <p:sldId id="295" r:id="rId31"/>
    <p:sldId id="272" r:id="rId3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11" autoAdjust="0"/>
    <p:restoredTop sz="94660"/>
  </p:normalViewPr>
  <p:slideViewPr>
    <p:cSldViewPr snapToGrid="0">
      <p:cViewPr varScale="1">
        <p:scale>
          <a:sx n="89" d="100"/>
          <a:sy n="89" d="100"/>
        </p:scale>
        <p:origin x="499"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60CEDB0-9E2C-4099-9CA1-3F87D9842E01}" type="datetimeFigureOut">
              <a:rPr kumimoji="1" lang="ja-JP" altLang="en-US" smtClean="0"/>
              <a:t>2016/8/29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5607773-BB1E-4B1F-9DCE-EAB1DE70B51E}" type="slidenum">
              <a:rPr kumimoji="1" lang="ja-JP" altLang="en-US" smtClean="0"/>
              <a:t>‹#›</a:t>
            </a:fld>
            <a:endParaRPr kumimoji="1" lang="ja-JP" altLang="en-US"/>
          </a:p>
        </p:txBody>
      </p:sp>
    </p:spTree>
    <p:extLst>
      <p:ext uri="{BB962C8B-B14F-4D97-AF65-F5344CB8AC3E}">
        <p14:creationId xmlns:p14="http://schemas.microsoft.com/office/powerpoint/2010/main" val="746767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60CEDB0-9E2C-4099-9CA1-3F87D9842E01}" type="datetimeFigureOut">
              <a:rPr kumimoji="1" lang="ja-JP" altLang="en-US" smtClean="0"/>
              <a:t>2016/8/29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5607773-BB1E-4B1F-9DCE-EAB1DE70B51E}" type="slidenum">
              <a:rPr kumimoji="1" lang="ja-JP" altLang="en-US" smtClean="0"/>
              <a:t>‹#›</a:t>
            </a:fld>
            <a:endParaRPr kumimoji="1" lang="ja-JP" altLang="en-US"/>
          </a:p>
        </p:txBody>
      </p:sp>
    </p:spTree>
    <p:extLst>
      <p:ext uri="{BB962C8B-B14F-4D97-AF65-F5344CB8AC3E}">
        <p14:creationId xmlns:p14="http://schemas.microsoft.com/office/powerpoint/2010/main" val="3772180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60CEDB0-9E2C-4099-9CA1-3F87D9842E01}" type="datetimeFigureOut">
              <a:rPr kumimoji="1" lang="ja-JP" altLang="en-US" smtClean="0"/>
              <a:t>2016/8/29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5607773-BB1E-4B1F-9DCE-EAB1DE70B51E}" type="slidenum">
              <a:rPr kumimoji="1" lang="ja-JP" altLang="en-US" smtClean="0"/>
              <a:t>‹#›</a:t>
            </a:fld>
            <a:endParaRPr kumimoji="1" lang="ja-JP" altLang="en-US"/>
          </a:p>
        </p:txBody>
      </p:sp>
    </p:spTree>
    <p:extLst>
      <p:ext uri="{BB962C8B-B14F-4D97-AF65-F5344CB8AC3E}">
        <p14:creationId xmlns:p14="http://schemas.microsoft.com/office/powerpoint/2010/main" val="3218786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60CEDB0-9E2C-4099-9CA1-3F87D9842E01}" type="datetimeFigureOut">
              <a:rPr kumimoji="1" lang="ja-JP" altLang="en-US" smtClean="0"/>
              <a:t>2016/8/29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5607773-BB1E-4B1F-9DCE-EAB1DE70B51E}" type="slidenum">
              <a:rPr kumimoji="1" lang="ja-JP" altLang="en-US" smtClean="0"/>
              <a:t>‹#›</a:t>
            </a:fld>
            <a:endParaRPr kumimoji="1" lang="ja-JP" altLang="en-US"/>
          </a:p>
        </p:txBody>
      </p:sp>
    </p:spTree>
    <p:extLst>
      <p:ext uri="{BB962C8B-B14F-4D97-AF65-F5344CB8AC3E}">
        <p14:creationId xmlns:p14="http://schemas.microsoft.com/office/powerpoint/2010/main" val="2770344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60CEDB0-9E2C-4099-9CA1-3F87D9842E01}" type="datetimeFigureOut">
              <a:rPr kumimoji="1" lang="ja-JP" altLang="en-US" smtClean="0"/>
              <a:t>2016/8/29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5607773-BB1E-4B1F-9DCE-EAB1DE70B51E}" type="slidenum">
              <a:rPr kumimoji="1" lang="ja-JP" altLang="en-US" smtClean="0"/>
              <a:t>‹#›</a:t>
            </a:fld>
            <a:endParaRPr kumimoji="1" lang="ja-JP" altLang="en-US"/>
          </a:p>
        </p:txBody>
      </p:sp>
    </p:spTree>
    <p:extLst>
      <p:ext uri="{BB962C8B-B14F-4D97-AF65-F5344CB8AC3E}">
        <p14:creationId xmlns:p14="http://schemas.microsoft.com/office/powerpoint/2010/main" val="4169328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460CEDB0-9E2C-4099-9CA1-3F87D9842E01}" type="datetimeFigureOut">
              <a:rPr kumimoji="1" lang="ja-JP" altLang="en-US" smtClean="0"/>
              <a:t>2016/8/29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5607773-BB1E-4B1F-9DCE-EAB1DE70B51E}" type="slidenum">
              <a:rPr kumimoji="1" lang="ja-JP" altLang="en-US" smtClean="0"/>
              <a:t>‹#›</a:t>
            </a:fld>
            <a:endParaRPr kumimoji="1" lang="ja-JP" altLang="en-US"/>
          </a:p>
        </p:txBody>
      </p:sp>
    </p:spTree>
    <p:extLst>
      <p:ext uri="{BB962C8B-B14F-4D97-AF65-F5344CB8AC3E}">
        <p14:creationId xmlns:p14="http://schemas.microsoft.com/office/powerpoint/2010/main" val="5295585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460CEDB0-9E2C-4099-9CA1-3F87D9842E01}" type="datetimeFigureOut">
              <a:rPr kumimoji="1" lang="ja-JP" altLang="en-US" smtClean="0"/>
              <a:t>2016/8/29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F5607773-BB1E-4B1F-9DCE-EAB1DE70B51E}" type="slidenum">
              <a:rPr kumimoji="1" lang="ja-JP" altLang="en-US" smtClean="0"/>
              <a:t>‹#›</a:t>
            </a:fld>
            <a:endParaRPr kumimoji="1" lang="ja-JP" altLang="en-US"/>
          </a:p>
        </p:txBody>
      </p:sp>
    </p:spTree>
    <p:extLst>
      <p:ext uri="{BB962C8B-B14F-4D97-AF65-F5344CB8AC3E}">
        <p14:creationId xmlns:p14="http://schemas.microsoft.com/office/powerpoint/2010/main" val="2700960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460CEDB0-9E2C-4099-9CA1-3F87D9842E01}" type="datetimeFigureOut">
              <a:rPr kumimoji="1" lang="ja-JP" altLang="en-US" smtClean="0"/>
              <a:t>2016/8/29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F5607773-BB1E-4B1F-9DCE-EAB1DE70B51E}" type="slidenum">
              <a:rPr kumimoji="1" lang="ja-JP" altLang="en-US" smtClean="0"/>
              <a:t>‹#›</a:t>
            </a:fld>
            <a:endParaRPr kumimoji="1" lang="ja-JP" altLang="en-US"/>
          </a:p>
        </p:txBody>
      </p:sp>
    </p:spTree>
    <p:extLst>
      <p:ext uri="{BB962C8B-B14F-4D97-AF65-F5344CB8AC3E}">
        <p14:creationId xmlns:p14="http://schemas.microsoft.com/office/powerpoint/2010/main" val="2655571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460CEDB0-9E2C-4099-9CA1-3F87D9842E01}" type="datetimeFigureOut">
              <a:rPr kumimoji="1" lang="ja-JP" altLang="en-US" smtClean="0"/>
              <a:t>2016/8/29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F5607773-BB1E-4B1F-9DCE-EAB1DE70B51E}" type="slidenum">
              <a:rPr kumimoji="1" lang="ja-JP" altLang="en-US" smtClean="0"/>
              <a:t>‹#›</a:t>
            </a:fld>
            <a:endParaRPr kumimoji="1" lang="ja-JP" altLang="en-US"/>
          </a:p>
        </p:txBody>
      </p:sp>
    </p:spTree>
    <p:extLst>
      <p:ext uri="{BB962C8B-B14F-4D97-AF65-F5344CB8AC3E}">
        <p14:creationId xmlns:p14="http://schemas.microsoft.com/office/powerpoint/2010/main" val="3610447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60CEDB0-9E2C-4099-9CA1-3F87D9842E01}" type="datetimeFigureOut">
              <a:rPr kumimoji="1" lang="ja-JP" altLang="en-US" smtClean="0"/>
              <a:t>2016/8/29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5607773-BB1E-4B1F-9DCE-EAB1DE70B51E}" type="slidenum">
              <a:rPr kumimoji="1" lang="ja-JP" altLang="en-US" smtClean="0"/>
              <a:t>‹#›</a:t>
            </a:fld>
            <a:endParaRPr kumimoji="1" lang="ja-JP" altLang="en-US"/>
          </a:p>
        </p:txBody>
      </p:sp>
    </p:spTree>
    <p:extLst>
      <p:ext uri="{BB962C8B-B14F-4D97-AF65-F5344CB8AC3E}">
        <p14:creationId xmlns:p14="http://schemas.microsoft.com/office/powerpoint/2010/main" val="3702565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60CEDB0-9E2C-4099-9CA1-3F87D9842E01}" type="datetimeFigureOut">
              <a:rPr kumimoji="1" lang="ja-JP" altLang="en-US" smtClean="0"/>
              <a:t>2016/8/29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5607773-BB1E-4B1F-9DCE-EAB1DE70B51E}" type="slidenum">
              <a:rPr kumimoji="1" lang="ja-JP" altLang="en-US" smtClean="0"/>
              <a:t>‹#›</a:t>
            </a:fld>
            <a:endParaRPr kumimoji="1" lang="ja-JP" altLang="en-US"/>
          </a:p>
        </p:txBody>
      </p:sp>
    </p:spTree>
    <p:extLst>
      <p:ext uri="{BB962C8B-B14F-4D97-AF65-F5344CB8AC3E}">
        <p14:creationId xmlns:p14="http://schemas.microsoft.com/office/powerpoint/2010/main" val="1273316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0CEDB0-9E2C-4099-9CA1-3F87D9842E01}" type="datetimeFigureOut">
              <a:rPr kumimoji="1" lang="ja-JP" altLang="en-US" smtClean="0"/>
              <a:t>2016/8/29</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607773-BB1E-4B1F-9DCE-EAB1DE70B51E}" type="slidenum">
              <a:rPr kumimoji="1" lang="ja-JP" altLang="en-US" smtClean="0"/>
              <a:t>‹#›</a:t>
            </a:fld>
            <a:endParaRPr kumimoji="1" lang="ja-JP" altLang="en-US"/>
          </a:p>
        </p:txBody>
      </p:sp>
    </p:spTree>
    <p:extLst>
      <p:ext uri="{BB962C8B-B14F-4D97-AF65-F5344CB8AC3E}">
        <p14:creationId xmlns:p14="http://schemas.microsoft.com/office/powerpoint/2010/main" val="833533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emf"/><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2.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2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4" name="正方形/長方形 3"/>
          <p:cNvSpPr/>
          <p:nvPr/>
        </p:nvSpPr>
        <p:spPr>
          <a:xfrm>
            <a:off x="0" y="493398"/>
            <a:ext cx="12192000" cy="5593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ctrTitle"/>
          </p:nvPr>
        </p:nvSpPr>
        <p:spPr>
          <a:xfrm>
            <a:off x="91476" y="784400"/>
            <a:ext cx="11723298" cy="1319840"/>
          </a:xfrm>
        </p:spPr>
        <p:txBody>
          <a:bodyPr>
            <a:noAutofit/>
          </a:bodyPr>
          <a:lstStyle/>
          <a:p>
            <a:r>
              <a:rPr lang="ja-JP" altLang="en-US" sz="7200" b="1" dirty="0" smtClean="0">
                <a:latin typeface="HG丸ｺﾞｼｯｸM-PRO" panose="020F0600000000000000" pitchFamily="50" charset="-128"/>
                <a:ea typeface="HG丸ｺﾞｼｯｸM-PRO" panose="020F0600000000000000" pitchFamily="50" charset="-128"/>
              </a:rPr>
              <a:t>ゆれくる</a:t>
            </a:r>
            <a:r>
              <a:rPr lang="ja-JP" altLang="en-US" sz="7200" b="1" dirty="0">
                <a:latin typeface="HG丸ｺﾞｼｯｸM-PRO" panose="020F0600000000000000" pitchFamily="50" charset="-128"/>
                <a:ea typeface="HG丸ｺﾞｼｯｸM-PRO" panose="020F0600000000000000" pitchFamily="50" charset="-128"/>
              </a:rPr>
              <a:t>コール</a:t>
            </a:r>
            <a:r>
              <a:rPr lang="ja-JP" altLang="en-US" sz="7200" b="1" dirty="0" smtClean="0">
                <a:latin typeface="HG丸ｺﾞｼｯｸM-PRO" panose="020F0600000000000000" pitchFamily="50" charset="-128"/>
                <a:ea typeface="HG丸ｺﾞｼｯｸM-PRO" panose="020F0600000000000000" pitchFamily="50" charset="-128"/>
              </a:rPr>
              <a:t>のご</a:t>
            </a:r>
            <a:r>
              <a:rPr kumimoji="1" lang="ja-JP" altLang="en-US" sz="7200" b="1" dirty="0" smtClean="0">
                <a:latin typeface="HG丸ｺﾞｼｯｸM-PRO" panose="020F0600000000000000" pitchFamily="50" charset="-128"/>
                <a:ea typeface="HG丸ｺﾞｼｯｸM-PRO" panose="020F0600000000000000" pitchFamily="50" charset="-128"/>
              </a:rPr>
              <a:t>紹介</a:t>
            </a:r>
            <a:endParaRPr kumimoji="1" lang="ja-JP" altLang="en-US" sz="7200" b="1" dirty="0">
              <a:latin typeface="HG丸ｺﾞｼｯｸM-PRO" panose="020F0600000000000000" pitchFamily="50" charset="-128"/>
              <a:ea typeface="HG丸ｺﾞｼｯｸM-PRO" panose="020F0600000000000000" pitchFamily="50" charset="-128"/>
            </a:endParaRPr>
          </a:p>
        </p:txBody>
      </p:sp>
      <p:sp>
        <p:nvSpPr>
          <p:cNvPr id="3" name="サブタイトル 2"/>
          <p:cNvSpPr>
            <a:spLocks noGrp="1"/>
          </p:cNvSpPr>
          <p:nvPr>
            <p:ph type="subTitle" idx="1"/>
          </p:nvPr>
        </p:nvSpPr>
        <p:spPr>
          <a:xfrm>
            <a:off x="1164387" y="5034922"/>
            <a:ext cx="10256088" cy="851528"/>
          </a:xfrm>
        </p:spPr>
        <p:txBody>
          <a:bodyPr>
            <a:noAutofit/>
          </a:bodyPr>
          <a:lstStyle/>
          <a:p>
            <a:r>
              <a:rPr kumimoji="1" lang="ja-JP" altLang="en-US" sz="4800" b="1" dirty="0" smtClean="0">
                <a:solidFill>
                  <a:srgbClr val="C00000"/>
                </a:solidFill>
                <a:latin typeface="HG丸ｺﾞｼｯｸM-PRO" panose="020F0600000000000000" pitchFamily="50" charset="-128"/>
                <a:ea typeface="HG丸ｺﾞｼｯｸM-PRO" panose="020F0600000000000000" pitchFamily="50" charset="-128"/>
              </a:rPr>
              <a:t>アールシーソリューション株式会社</a:t>
            </a:r>
            <a:endParaRPr kumimoji="1" lang="ja-JP" altLang="en-US" sz="4800" b="1" dirty="0">
              <a:solidFill>
                <a:srgbClr val="C00000"/>
              </a:solidFill>
              <a:latin typeface="HG丸ｺﾞｼｯｸM-PRO" panose="020F0600000000000000" pitchFamily="50" charset="-128"/>
              <a:ea typeface="HG丸ｺﾞｼｯｸM-PRO" panose="020F0600000000000000" pitchFamily="50" charset="-128"/>
            </a:endParaRPr>
          </a:p>
        </p:txBody>
      </p:sp>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4069" y="2368091"/>
            <a:ext cx="3598113" cy="2194743"/>
          </a:xfrm>
          <a:prstGeom prst="rect">
            <a:avLst/>
          </a:prstGeom>
        </p:spPr>
      </p:pic>
    </p:spTree>
    <p:extLst>
      <p:ext uri="{BB962C8B-B14F-4D97-AF65-F5344CB8AC3E}">
        <p14:creationId xmlns:p14="http://schemas.microsoft.com/office/powerpoint/2010/main" val="36689170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10315575" y="6499211"/>
            <a:ext cx="1863845" cy="400110"/>
          </a:xfrm>
          <a:prstGeom prst="rect">
            <a:avLst/>
          </a:prstGeom>
          <a:noFill/>
        </p:spPr>
        <p:txBody>
          <a:bodyPr wrap="square" rtlCol="0">
            <a:spAutoFit/>
          </a:bodyPr>
          <a:lstStyle/>
          <a:p>
            <a:r>
              <a:rPr kumimoji="1" lang="en-US" altLang="ja-JP" sz="2000" dirty="0" smtClean="0">
                <a:solidFill>
                  <a:srgbClr val="C00000"/>
                </a:solidFill>
              </a:rPr>
              <a:t>RC</a:t>
            </a:r>
            <a:r>
              <a:rPr kumimoji="1" lang="ja-JP" altLang="en-US" sz="2000" dirty="0" smtClean="0">
                <a:solidFill>
                  <a:srgbClr val="C00000"/>
                </a:solidFill>
              </a:rPr>
              <a:t> </a:t>
            </a:r>
            <a:r>
              <a:rPr kumimoji="1" lang="en-US" altLang="ja-JP" sz="2000" dirty="0" smtClean="0">
                <a:solidFill>
                  <a:srgbClr val="C00000"/>
                </a:solidFill>
              </a:rPr>
              <a:t>Solution</a:t>
            </a:r>
            <a:r>
              <a:rPr kumimoji="1" lang="ja-JP" altLang="en-US" sz="2000" dirty="0" smtClean="0">
                <a:solidFill>
                  <a:srgbClr val="C00000"/>
                </a:solidFill>
              </a:rPr>
              <a:t> </a:t>
            </a:r>
            <a:r>
              <a:rPr kumimoji="1" lang="en-US" altLang="ja-JP" sz="2000" dirty="0" smtClean="0">
                <a:solidFill>
                  <a:srgbClr val="C00000"/>
                </a:solidFill>
              </a:rPr>
              <a:t>Co.</a:t>
            </a:r>
            <a:endParaRPr kumimoji="1" lang="ja-JP" altLang="en-US" sz="2000" dirty="0">
              <a:solidFill>
                <a:srgbClr val="C00000"/>
              </a:solidFill>
            </a:endParaRPr>
          </a:p>
        </p:txBody>
      </p:sp>
      <p:sp>
        <p:nvSpPr>
          <p:cNvPr id="16" name="正方形/長方形 15"/>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10" name="正方形/長方形 9"/>
          <p:cNvSpPr/>
          <p:nvPr/>
        </p:nvSpPr>
        <p:spPr>
          <a:xfrm>
            <a:off x="3980891" y="2425033"/>
            <a:ext cx="7589786" cy="2308324"/>
          </a:xfrm>
          <a:prstGeom prst="rect">
            <a:avLst/>
          </a:prstGeom>
        </p:spPr>
        <p:txBody>
          <a:bodyPr wrap="square">
            <a:spAutoFit/>
          </a:bodyPr>
          <a:lstStyle/>
          <a:p>
            <a:r>
              <a:rPr lang="en-US" altLang="ja-JP" sz="2400" dirty="0">
                <a:solidFill>
                  <a:srgbClr val="605E5E"/>
                </a:solidFill>
                <a:latin typeface="メイリオ" panose="020B0604030504040204" pitchFamily="50" charset="-128"/>
                <a:ea typeface="メイリオ" panose="020B0604030504040204" pitchFamily="50" charset="-128"/>
              </a:rPr>
              <a:t>Twitter</a:t>
            </a:r>
            <a:r>
              <a:rPr lang="ja-JP" altLang="en-US" sz="2400" dirty="0">
                <a:solidFill>
                  <a:srgbClr val="605E5E"/>
                </a:solidFill>
                <a:latin typeface="メイリオ" panose="020B0604030504040204" pitchFamily="50" charset="-128"/>
                <a:ea typeface="メイリオ" panose="020B0604030504040204" pitchFamily="50" charset="-128"/>
              </a:rPr>
              <a:t>でつぶやかれている地震に関連したツイートを独自に集計し、即時で表示します。全国各地で地震を体感した人々のツイートを読むことで、災害対策や円滑な避難・救助活動につながると考えます。アプリからツイートを投稿することも可能です。地震による被害軽減を目指し、今後も</a:t>
            </a:r>
            <a:r>
              <a:rPr lang="en-US" altLang="ja-JP" sz="2400" dirty="0">
                <a:solidFill>
                  <a:srgbClr val="605E5E"/>
                </a:solidFill>
                <a:latin typeface="メイリオ" panose="020B0604030504040204" pitchFamily="50" charset="-128"/>
                <a:ea typeface="メイリオ" panose="020B0604030504040204" pitchFamily="50" charset="-128"/>
              </a:rPr>
              <a:t>SNS</a:t>
            </a:r>
            <a:r>
              <a:rPr lang="ja-JP" altLang="en-US" sz="2400" dirty="0">
                <a:solidFill>
                  <a:srgbClr val="605E5E"/>
                </a:solidFill>
                <a:latin typeface="メイリオ" panose="020B0604030504040204" pitchFamily="50" charset="-128"/>
                <a:ea typeface="メイリオ" panose="020B0604030504040204" pitchFamily="50" charset="-128"/>
              </a:rPr>
              <a:t>連携の強化を図ります。</a:t>
            </a:r>
            <a:endParaRPr lang="ja-JP" altLang="en-US" sz="2400" dirty="0"/>
          </a:p>
        </p:txBody>
      </p:sp>
      <p:sp>
        <p:nvSpPr>
          <p:cNvPr id="11" name="正方形/長方形 10"/>
          <p:cNvSpPr/>
          <p:nvPr/>
        </p:nvSpPr>
        <p:spPr>
          <a:xfrm>
            <a:off x="3993185" y="972249"/>
            <a:ext cx="6340197" cy="1323439"/>
          </a:xfrm>
          <a:prstGeom prst="rect">
            <a:avLst/>
          </a:prstGeom>
        </p:spPr>
        <p:txBody>
          <a:bodyPr wrap="none">
            <a:spAutoFit/>
          </a:bodyPr>
          <a:lstStyle/>
          <a:p>
            <a:r>
              <a:rPr lang="ja-JP" altLang="en-US" sz="4000" b="1" dirty="0">
                <a:solidFill>
                  <a:srgbClr val="605E5E"/>
                </a:solidFill>
                <a:latin typeface="メイリオ" panose="020B0604030504040204" pitchFamily="50" charset="-128"/>
                <a:ea typeface="メイリオ" panose="020B0604030504040204" pitchFamily="50" charset="-128"/>
              </a:rPr>
              <a:t>地震を体感した声を</a:t>
            </a:r>
            <a:r>
              <a:rPr lang="ja-JP" altLang="en-US" sz="4000" b="1" dirty="0" smtClean="0">
                <a:solidFill>
                  <a:srgbClr val="605E5E"/>
                </a:solidFill>
                <a:latin typeface="メイリオ" panose="020B0604030504040204" pitchFamily="50" charset="-128"/>
                <a:ea typeface="メイリオ" panose="020B0604030504040204" pitchFamily="50" charset="-128"/>
              </a:rPr>
              <a:t>集める</a:t>
            </a:r>
            <a:endParaRPr lang="en-US" altLang="ja-JP" sz="4000" b="1" dirty="0" smtClean="0">
              <a:solidFill>
                <a:srgbClr val="605E5E"/>
              </a:solidFill>
              <a:latin typeface="メイリオ" panose="020B0604030504040204" pitchFamily="50" charset="-128"/>
              <a:ea typeface="メイリオ" panose="020B0604030504040204" pitchFamily="50" charset="-128"/>
            </a:endParaRPr>
          </a:p>
          <a:p>
            <a:r>
              <a:rPr lang="ja-JP" altLang="en-US" sz="4000" b="1" dirty="0" smtClean="0">
                <a:solidFill>
                  <a:srgbClr val="A4222A"/>
                </a:solidFill>
                <a:latin typeface="メイリオ" panose="020B0604030504040204" pitchFamily="50" charset="-128"/>
                <a:ea typeface="メイリオ" panose="020B0604030504040204" pitchFamily="50" charset="-128"/>
              </a:rPr>
              <a:t>「</a:t>
            </a:r>
            <a:r>
              <a:rPr lang="ja-JP" altLang="en-US" sz="4000" b="1" dirty="0">
                <a:solidFill>
                  <a:srgbClr val="A4222A"/>
                </a:solidFill>
                <a:latin typeface="メイリオ" panose="020B0604030504040204" pitchFamily="50" charset="-128"/>
                <a:ea typeface="メイリオ" panose="020B0604030504040204" pitchFamily="50" charset="-128"/>
              </a:rPr>
              <a:t>ゆれくる関連ツイート」</a:t>
            </a:r>
            <a:endParaRPr lang="ja-JP" altLang="en-US" sz="4000" dirty="0"/>
          </a:p>
        </p:txBody>
      </p:sp>
      <p:pic>
        <p:nvPicPr>
          <p:cNvPr id="12" name="図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561" y="728700"/>
            <a:ext cx="2620062" cy="5184576"/>
          </a:xfrm>
          <a:prstGeom prst="rect">
            <a:avLst/>
          </a:prstGeom>
        </p:spPr>
      </p:pic>
      <p:sp>
        <p:nvSpPr>
          <p:cNvPr id="13" name="正方形/長方形 12"/>
          <p:cNvSpPr/>
          <p:nvPr/>
        </p:nvSpPr>
        <p:spPr>
          <a:xfrm>
            <a:off x="1388604" y="1650116"/>
            <a:ext cx="180020" cy="230712"/>
          </a:xfrm>
          <a:prstGeom prst="rect">
            <a:avLst/>
          </a:prstGeom>
          <a:solidFill>
            <a:srgbClr val="FDFD2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1">
                  <a:lumMod val="75000"/>
                  <a:lumOff val="25000"/>
                </a:schemeClr>
              </a:solidFill>
              <a:latin typeface="みんなの文字ゴStd R" pitchFamily="34" charset="-128"/>
              <a:ea typeface="みんなの文字ゴStd R" pitchFamily="34" charset="-128"/>
            </a:endParaRPr>
          </a:p>
        </p:txBody>
      </p:sp>
      <p:pic>
        <p:nvPicPr>
          <p:cNvPr id="22" name="図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8604" y="1725438"/>
            <a:ext cx="139093" cy="139093"/>
          </a:xfrm>
          <a:prstGeom prst="rect">
            <a:avLst/>
          </a:prstGeom>
        </p:spPr>
      </p:pic>
    </p:spTree>
    <p:extLst>
      <p:ext uri="{BB962C8B-B14F-4D97-AF65-F5344CB8AC3E}">
        <p14:creationId xmlns:p14="http://schemas.microsoft.com/office/powerpoint/2010/main" val="25642591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10315575" y="6499211"/>
            <a:ext cx="1863845" cy="400110"/>
          </a:xfrm>
          <a:prstGeom prst="rect">
            <a:avLst/>
          </a:prstGeom>
          <a:noFill/>
        </p:spPr>
        <p:txBody>
          <a:bodyPr wrap="square" rtlCol="0">
            <a:spAutoFit/>
          </a:bodyPr>
          <a:lstStyle/>
          <a:p>
            <a:r>
              <a:rPr kumimoji="1" lang="en-US" altLang="ja-JP" sz="2000" dirty="0" smtClean="0">
                <a:solidFill>
                  <a:srgbClr val="C00000"/>
                </a:solidFill>
              </a:rPr>
              <a:t>RC</a:t>
            </a:r>
            <a:r>
              <a:rPr kumimoji="1" lang="ja-JP" altLang="en-US" sz="2000" dirty="0" smtClean="0">
                <a:solidFill>
                  <a:srgbClr val="C00000"/>
                </a:solidFill>
              </a:rPr>
              <a:t> </a:t>
            </a:r>
            <a:r>
              <a:rPr kumimoji="1" lang="en-US" altLang="ja-JP" sz="2000" dirty="0" smtClean="0">
                <a:solidFill>
                  <a:srgbClr val="C00000"/>
                </a:solidFill>
              </a:rPr>
              <a:t>Solution</a:t>
            </a:r>
            <a:r>
              <a:rPr kumimoji="1" lang="ja-JP" altLang="en-US" sz="2000" dirty="0" smtClean="0">
                <a:solidFill>
                  <a:srgbClr val="C00000"/>
                </a:solidFill>
              </a:rPr>
              <a:t> </a:t>
            </a:r>
            <a:r>
              <a:rPr kumimoji="1" lang="en-US" altLang="ja-JP" sz="2000" dirty="0" smtClean="0">
                <a:solidFill>
                  <a:srgbClr val="C00000"/>
                </a:solidFill>
              </a:rPr>
              <a:t>Co.</a:t>
            </a:r>
            <a:endParaRPr kumimoji="1" lang="ja-JP" altLang="en-US" sz="2000" dirty="0">
              <a:solidFill>
                <a:srgbClr val="C00000"/>
              </a:solidFill>
            </a:endParaRPr>
          </a:p>
        </p:txBody>
      </p:sp>
      <p:sp>
        <p:nvSpPr>
          <p:cNvPr id="16" name="正方形/長方形 15"/>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10" name="正方形/長方形 9"/>
          <p:cNvSpPr/>
          <p:nvPr/>
        </p:nvSpPr>
        <p:spPr>
          <a:xfrm>
            <a:off x="3980891" y="2272634"/>
            <a:ext cx="7660124" cy="3416320"/>
          </a:xfrm>
          <a:prstGeom prst="rect">
            <a:avLst/>
          </a:prstGeom>
        </p:spPr>
        <p:txBody>
          <a:bodyPr wrap="square">
            <a:spAutoFit/>
          </a:bodyPr>
          <a:lstStyle/>
          <a:p>
            <a:pPr fontAlgn="base"/>
            <a:r>
              <a:rPr lang="ja-JP" altLang="en-US" sz="2400" dirty="0">
                <a:solidFill>
                  <a:srgbClr val="605E5E"/>
                </a:solidFill>
                <a:latin typeface="メイリオ" panose="020B0604030504040204" pitchFamily="50" charset="-128"/>
                <a:ea typeface="メイリオ" panose="020B0604030504040204" pitchFamily="50" charset="-128"/>
              </a:rPr>
              <a:t>アイコンを付けることで、より視覚的に機能をカスタマイズできるようになりました（</a:t>
            </a:r>
            <a:r>
              <a:rPr lang="en-US" altLang="ja-JP" sz="2400" dirty="0">
                <a:solidFill>
                  <a:srgbClr val="605E5E"/>
                </a:solidFill>
                <a:latin typeface="メイリオ" panose="020B0604030504040204" pitchFamily="50" charset="-128"/>
                <a:ea typeface="メイリオ" panose="020B0604030504040204" pitchFamily="50" charset="-128"/>
              </a:rPr>
              <a:t>iOS</a:t>
            </a:r>
            <a:r>
              <a:rPr lang="ja-JP" altLang="en-US" sz="2400" dirty="0">
                <a:solidFill>
                  <a:srgbClr val="605E5E"/>
                </a:solidFill>
                <a:latin typeface="メイリオ" panose="020B0604030504040204" pitchFamily="50" charset="-128"/>
                <a:ea typeface="メイリオ" panose="020B0604030504040204" pitchFamily="50" charset="-128"/>
              </a:rPr>
              <a:t>のみ）。</a:t>
            </a:r>
          </a:p>
          <a:p>
            <a:pPr fontAlgn="base"/>
            <a:r>
              <a:rPr lang="ja-JP" altLang="en-US" sz="2400" dirty="0">
                <a:solidFill>
                  <a:srgbClr val="605E5E"/>
                </a:solidFill>
                <a:latin typeface="メイリオ" panose="020B0604030504040204" pitchFamily="50" charset="-128"/>
                <a:ea typeface="メイリオ" panose="020B0604030504040204" pitchFamily="50" charset="-128"/>
              </a:rPr>
              <a:t>予測地点は市町村ごとに設定することができます。予測地点は最大</a:t>
            </a:r>
            <a:r>
              <a:rPr lang="en-US" altLang="ja-JP" sz="2400" dirty="0">
                <a:solidFill>
                  <a:srgbClr val="605E5E"/>
                </a:solidFill>
                <a:latin typeface="メイリオ" panose="020B0604030504040204" pitchFamily="50" charset="-128"/>
                <a:ea typeface="メイリオ" panose="020B0604030504040204" pitchFamily="50" charset="-128"/>
              </a:rPr>
              <a:t>3</a:t>
            </a:r>
            <a:r>
              <a:rPr lang="ja-JP" altLang="en-US" sz="2400" dirty="0">
                <a:solidFill>
                  <a:srgbClr val="605E5E"/>
                </a:solidFill>
                <a:latin typeface="メイリオ" panose="020B0604030504040204" pitchFamily="50" charset="-128"/>
                <a:ea typeface="メイリオ" panose="020B0604030504040204" pitchFamily="50" charset="-128"/>
              </a:rPr>
              <a:t>ヵ所まで設定できるため、自宅をはじめ、実家や家族の勤務先など離れた地点の情報も受信可能です（有料オプション）。</a:t>
            </a:r>
          </a:p>
          <a:p>
            <a:pPr fontAlgn="base"/>
            <a:r>
              <a:rPr lang="ja-JP" altLang="en-US" sz="2400" dirty="0">
                <a:solidFill>
                  <a:srgbClr val="605E5E"/>
                </a:solidFill>
                <a:latin typeface="メイリオ" panose="020B0604030504040204" pitchFamily="50" charset="-128"/>
                <a:ea typeface="メイリオ" panose="020B0604030504040204" pitchFamily="50" charset="-128"/>
              </a:rPr>
              <a:t>通知震度は</a:t>
            </a:r>
            <a:r>
              <a:rPr lang="en-US" altLang="ja-JP" sz="2400" dirty="0">
                <a:solidFill>
                  <a:srgbClr val="605E5E"/>
                </a:solidFill>
                <a:latin typeface="メイリオ" panose="020B0604030504040204" pitchFamily="50" charset="-128"/>
                <a:ea typeface="メイリオ" panose="020B0604030504040204" pitchFamily="50" charset="-128"/>
              </a:rPr>
              <a:t>10</a:t>
            </a:r>
            <a:r>
              <a:rPr lang="ja-JP" altLang="en-US" sz="2400" dirty="0">
                <a:solidFill>
                  <a:srgbClr val="605E5E"/>
                </a:solidFill>
                <a:latin typeface="メイリオ" panose="020B0604030504040204" pitchFamily="50" charset="-128"/>
                <a:ea typeface="メイリオ" panose="020B0604030504040204" pitchFamily="50" charset="-128"/>
              </a:rPr>
              <a:t>段階で設定可能。通知音は</a:t>
            </a:r>
            <a:r>
              <a:rPr lang="en-US" altLang="ja-JP" sz="2400" dirty="0">
                <a:solidFill>
                  <a:srgbClr val="605E5E"/>
                </a:solidFill>
                <a:latin typeface="メイリオ" panose="020B0604030504040204" pitchFamily="50" charset="-128"/>
                <a:ea typeface="メイリオ" panose="020B0604030504040204" pitchFamily="50" charset="-128"/>
              </a:rPr>
              <a:t>NHK</a:t>
            </a:r>
            <a:r>
              <a:rPr lang="ja-JP" altLang="en-US" sz="2400" dirty="0">
                <a:solidFill>
                  <a:srgbClr val="605E5E"/>
                </a:solidFill>
                <a:latin typeface="メイリオ" panose="020B0604030504040204" pitchFamily="50" charset="-128"/>
                <a:ea typeface="メイリオ" panose="020B0604030504040204" pitchFamily="50" charset="-128"/>
              </a:rPr>
              <a:t>使用のチャイム音をはじめ、</a:t>
            </a:r>
            <a:r>
              <a:rPr lang="en-US" altLang="ja-JP" sz="2400" dirty="0">
                <a:solidFill>
                  <a:srgbClr val="605E5E"/>
                </a:solidFill>
                <a:latin typeface="メイリオ" panose="020B0604030504040204" pitchFamily="50" charset="-128"/>
                <a:ea typeface="メイリオ" panose="020B0604030504040204" pitchFamily="50" charset="-128"/>
              </a:rPr>
              <a:t>8</a:t>
            </a:r>
            <a:r>
              <a:rPr lang="ja-JP" altLang="en-US" sz="2400" dirty="0">
                <a:solidFill>
                  <a:srgbClr val="605E5E"/>
                </a:solidFill>
                <a:latin typeface="メイリオ" panose="020B0604030504040204" pitchFamily="50" charset="-128"/>
                <a:ea typeface="メイリオ" panose="020B0604030504040204" pitchFamily="50" charset="-128"/>
              </a:rPr>
              <a:t>種類のサウンドから選択できます。</a:t>
            </a:r>
            <a:endParaRPr lang="ja-JP" altLang="en-US" sz="2400" b="0" i="0" dirty="0">
              <a:solidFill>
                <a:srgbClr val="605E5E"/>
              </a:solidFill>
              <a:effectLst/>
              <a:latin typeface="メイリオ" panose="020B0604030504040204" pitchFamily="50" charset="-128"/>
              <a:ea typeface="メイリオ" panose="020B0604030504040204" pitchFamily="50" charset="-128"/>
            </a:endParaRPr>
          </a:p>
        </p:txBody>
      </p:sp>
      <p:sp>
        <p:nvSpPr>
          <p:cNvPr id="11" name="正方形/長方形 10"/>
          <p:cNvSpPr/>
          <p:nvPr/>
        </p:nvSpPr>
        <p:spPr>
          <a:xfrm>
            <a:off x="3980891" y="937078"/>
            <a:ext cx="5314275" cy="1323439"/>
          </a:xfrm>
          <a:prstGeom prst="rect">
            <a:avLst/>
          </a:prstGeom>
        </p:spPr>
        <p:txBody>
          <a:bodyPr wrap="none">
            <a:spAutoFit/>
          </a:bodyPr>
          <a:lstStyle/>
          <a:p>
            <a:pPr fontAlgn="base"/>
            <a:r>
              <a:rPr lang="ja-JP" altLang="en-US" sz="4000" b="1" dirty="0">
                <a:solidFill>
                  <a:srgbClr val="605E5E"/>
                </a:solidFill>
                <a:latin typeface="メイリオ" panose="020B0604030504040204" pitchFamily="50" charset="-128"/>
                <a:ea typeface="メイリオ" panose="020B0604030504040204" pitchFamily="50" charset="-128"/>
              </a:rPr>
              <a:t>通知震度、予測地点</a:t>
            </a:r>
            <a:r>
              <a:rPr lang="ja-JP" altLang="en-US" sz="4000" b="1" dirty="0" smtClean="0">
                <a:solidFill>
                  <a:srgbClr val="605E5E"/>
                </a:solidFill>
                <a:latin typeface="メイリオ" panose="020B0604030504040204" pitchFamily="50" charset="-128"/>
                <a:ea typeface="メイリオ" panose="020B0604030504040204" pitchFamily="50" charset="-128"/>
              </a:rPr>
              <a:t>も</a:t>
            </a:r>
            <a:endParaRPr lang="en-US" altLang="ja-JP" sz="4000" b="1" dirty="0" smtClean="0">
              <a:solidFill>
                <a:srgbClr val="605E5E"/>
              </a:solidFill>
              <a:latin typeface="メイリオ" panose="020B0604030504040204" pitchFamily="50" charset="-128"/>
              <a:ea typeface="メイリオ" panose="020B0604030504040204" pitchFamily="50" charset="-128"/>
            </a:endParaRPr>
          </a:p>
          <a:p>
            <a:pPr fontAlgn="base"/>
            <a:r>
              <a:rPr lang="ja-JP" altLang="en-US" sz="4000" b="1" dirty="0" smtClean="0">
                <a:solidFill>
                  <a:srgbClr val="A4222A"/>
                </a:solidFill>
                <a:latin typeface="メイリオ" panose="020B0604030504040204" pitchFamily="50" charset="-128"/>
                <a:ea typeface="メイリオ" panose="020B0604030504040204" pitchFamily="50" charset="-128"/>
              </a:rPr>
              <a:t>「</a:t>
            </a:r>
            <a:r>
              <a:rPr lang="ja-JP" altLang="en-US" sz="4000" b="1" dirty="0">
                <a:solidFill>
                  <a:srgbClr val="A4222A"/>
                </a:solidFill>
                <a:latin typeface="メイリオ" panose="020B0604030504040204" pitchFamily="50" charset="-128"/>
                <a:ea typeface="メイリオ" panose="020B0604030504040204" pitchFamily="50" charset="-128"/>
              </a:rPr>
              <a:t>かんたん設定」</a:t>
            </a:r>
            <a:endParaRPr lang="ja-JP" altLang="en-US" sz="4000" dirty="0">
              <a:solidFill>
                <a:srgbClr val="605E5E"/>
              </a:solidFill>
              <a:latin typeface="メイリオ" panose="020B0604030504040204" pitchFamily="50" charset="-128"/>
              <a:ea typeface="メイリオ" panose="020B0604030504040204" pitchFamily="50" charset="-128"/>
            </a:endParaRPr>
          </a:p>
        </p:txBody>
      </p:sp>
      <p:pic>
        <p:nvPicPr>
          <p:cNvPr id="12" name="図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72" y="728700"/>
            <a:ext cx="3113198" cy="5251176"/>
          </a:xfrm>
          <a:prstGeom prst="rect">
            <a:avLst/>
          </a:prstGeom>
        </p:spPr>
      </p:pic>
    </p:spTree>
    <p:extLst>
      <p:ext uri="{BB962C8B-B14F-4D97-AF65-F5344CB8AC3E}">
        <p14:creationId xmlns:p14="http://schemas.microsoft.com/office/powerpoint/2010/main" val="31902680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10315575" y="6499211"/>
            <a:ext cx="1863845" cy="400110"/>
          </a:xfrm>
          <a:prstGeom prst="rect">
            <a:avLst/>
          </a:prstGeom>
          <a:noFill/>
        </p:spPr>
        <p:txBody>
          <a:bodyPr wrap="square" rtlCol="0">
            <a:spAutoFit/>
          </a:bodyPr>
          <a:lstStyle/>
          <a:p>
            <a:r>
              <a:rPr kumimoji="1" lang="en-US" altLang="ja-JP" sz="2000" dirty="0" smtClean="0">
                <a:solidFill>
                  <a:srgbClr val="C00000"/>
                </a:solidFill>
              </a:rPr>
              <a:t>RC</a:t>
            </a:r>
            <a:r>
              <a:rPr kumimoji="1" lang="ja-JP" altLang="en-US" sz="2000" dirty="0" smtClean="0">
                <a:solidFill>
                  <a:srgbClr val="C00000"/>
                </a:solidFill>
              </a:rPr>
              <a:t> </a:t>
            </a:r>
            <a:r>
              <a:rPr kumimoji="1" lang="en-US" altLang="ja-JP" sz="2000" dirty="0" smtClean="0">
                <a:solidFill>
                  <a:srgbClr val="C00000"/>
                </a:solidFill>
              </a:rPr>
              <a:t>Solution</a:t>
            </a:r>
            <a:r>
              <a:rPr kumimoji="1" lang="ja-JP" altLang="en-US" sz="2000" dirty="0" smtClean="0">
                <a:solidFill>
                  <a:srgbClr val="C00000"/>
                </a:solidFill>
              </a:rPr>
              <a:t> </a:t>
            </a:r>
            <a:r>
              <a:rPr kumimoji="1" lang="en-US" altLang="ja-JP" sz="2000" dirty="0" smtClean="0">
                <a:solidFill>
                  <a:srgbClr val="C00000"/>
                </a:solidFill>
              </a:rPr>
              <a:t>Co.</a:t>
            </a:r>
            <a:endParaRPr kumimoji="1" lang="ja-JP" altLang="en-US" sz="2000" dirty="0">
              <a:solidFill>
                <a:srgbClr val="C00000"/>
              </a:solidFill>
            </a:endParaRPr>
          </a:p>
        </p:txBody>
      </p:sp>
      <p:sp>
        <p:nvSpPr>
          <p:cNvPr id="16" name="正方形/長方形 15"/>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10" name="正方形/長方形 9"/>
          <p:cNvSpPr/>
          <p:nvPr/>
        </p:nvSpPr>
        <p:spPr>
          <a:xfrm>
            <a:off x="3980891" y="2190573"/>
            <a:ext cx="7542893" cy="3416320"/>
          </a:xfrm>
          <a:prstGeom prst="rect">
            <a:avLst/>
          </a:prstGeom>
        </p:spPr>
        <p:txBody>
          <a:bodyPr wrap="square">
            <a:spAutoFit/>
          </a:bodyPr>
          <a:lstStyle/>
          <a:p>
            <a:pPr fontAlgn="base"/>
            <a:r>
              <a:rPr lang="ja-JP" altLang="en-US" sz="2400" dirty="0">
                <a:solidFill>
                  <a:srgbClr val="605E5E"/>
                </a:solidFill>
                <a:latin typeface="メイリオ" panose="020B0604030504040204" pitchFamily="50" charset="-128"/>
                <a:ea typeface="メイリオ" panose="020B0604030504040204" pitchFamily="50" charset="-128"/>
              </a:rPr>
              <a:t>ゆれくるコールの防災コーナーでは、防災知識を高めるマンガ</a:t>
            </a:r>
            <a:r>
              <a:rPr lang="ja-JP" altLang="en-US" sz="2400" b="1" dirty="0">
                <a:solidFill>
                  <a:srgbClr val="605E5E"/>
                </a:solidFill>
                <a:latin typeface="メイリオ" panose="020B0604030504040204" pitchFamily="50" charset="-128"/>
                <a:ea typeface="メイリオ" panose="020B0604030504040204" pitchFamily="50" charset="-128"/>
              </a:rPr>
              <a:t>「ゆれくる遊撃隊」</a:t>
            </a:r>
            <a:r>
              <a:rPr lang="ja-JP" altLang="en-US" sz="2400" dirty="0">
                <a:solidFill>
                  <a:srgbClr val="605E5E"/>
                </a:solidFill>
                <a:latin typeface="メイリオ" panose="020B0604030504040204" pitchFamily="50" charset="-128"/>
                <a:ea typeface="メイリオ" panose="020B0604030504040204" pitchFamily="50" charset="-128"/>
              </a:rPr>
              <a:t>を掲載しています。防災や災害発生時の行動について、毎回さまざまなテーマを取り上げています。</a:t>
            </a:r>
          </a:p>
          <a:p>
            <a:pPr fontAlgn="base"/>
            <a:r>
              <a:rPr lang="ja-JP" altLang="en-US" sz="2400" dirty="0">
                <a:solidFill>
                  <a:srgbClr val="605E5E"/>
                </a:solidFill>
                <a:latin typeface="メイリオ" panose="020B0604030504040204" pitchFamily="50" charset="-128"/>
                <a:ea typeface="メイリオ" panose="020B0604030504040204" pitchFamily="50" charset="-128"/>
              </a:rPr>
              <a:t>また</a:t>
            </a:r>
            <a:r>
              <a:rPr lang="en-US" altLang="ja-JP" sz="2400" dirty="0">
                <a:solidFill>
                  <a:srgbClr val="605E5E"/>
                </a:solidFill>
                <a:latin typeface="メイリオ" panose="020B0604030504040204" pitchFamily="50" charset="-128"/>
                <a:ea typeface="メイリオ" panose="020B0604030504040204" pitchFamily="50" charset="-128"/>
              </a:rPr>
              <a:t>2015</a:t>
            </a:r>
            <a:r>
              <a:rPr lang="ja-JP" altLang="en-US" sz="2400" dirty="0">
                <a:solidFill>
                  <a:srgbClr val="605E5E"/>
                </a:solidFill>
                <a:latin typeface="メイリオ" panose="020B0604030504040204" pitchFamily="50" charset="-128"/>
                <a:ea typeface="メイリオ" panose="020B0604030504040204" pitchFamily="50" charset="-128"/>
              </a:rPr>
              <a:t>年</a:t>
            </a:r>
            <a:r>
              <a:rPr lang="en-US" altLang="ja-JP" sz="2400" dirty="0">
                <a:solidFill>
                  <a:srgbClr val="605E5E"/>
                </a:solidFill>
                <a:latin typeface="メイリオ" panose="020B0604030504040204" pitchFamily="50" charset="-128"/>
                <a:ea typeface="メイリオ" panose="020B0604030504040204" pitchFamily="50" charset="-128"/>
              </a:rPr>
              <a:t>9</a:t>
            </a:r>
            <a:r>
              <a:rPr lang="ja-JP" altLang="en-US" sz="2400" dirty="0">
                <a:solidFill>
                  <a:srgbClr val="605E5E"/>
                </a:solidFill>
                <a:latin typeface="メイリオ" panose="020B0604030504040204" pitchFamily="50" charset="-128"/>
                <a:ea typeface="メイリオ" panose="020B0604030504040204" pitchFamily="50" charset="-128"/>
              </a:rPr>
              <a:t>月１日から、東京消防庁とタイアップし家具転対策</a:t>
            </a:r>
            <a:r>
              <a:rPr lang="en-US" altLang="ja-JP" sz="2400" dirty="0">
                <a:solidFill>
                  <a:srgbClr val="605E5E"/>
                </a:solidFill>
                <a:latin typeface="メイリオ" panose="020B0604030504040204" pitchFamily="50" charset="-128"/>
                <a:ea typeface="メイリオ" panose="020B0604030504040204" pitchFamily="50" charset="-128"/>
              </a:rPr>
              <a:t>※</a:t>
            </a:r>
            <a:r>
              <a:rPr lang="ja-JP" altLang="en-US" sz="2400" dirty="0">
                <a:solidFill>
                  <a:srgbClr val="605E5E"/>
                </a:solidFill>
                <a:latin typeface="メイリオ" panose="020B0604030504040204" pitchFamily="50" charset="-128"/>
                <a:ea typeface="メイリオ" panose="020B0604030504040204" pitchFamily="50" charset="-128"/>
              </a:rPr>
              <a:t>の</a:t>
            </a:r>
            <a:r>
              <a:rPr lang="en-US" altLang="ja-JP" sz="2400" dirty="0">
                <a:solidFill>
                  <a:srgbClr val="605E5E"/>
                </a:solidFill>
                <a:latin typeface="メイリオ" panose="020B0604030504040204" pitchFamily="50" charset="-128"/>
                <a:ea typeface="メイリオ" panose="020B0604030504040204" pitchFamily="50" charset="-128"/>
              </a:rPr>
              <a:t>PR</a:t>
            </a:r>
            <a:r>
              <a:rPr lang="ja-JP" altLang="en-US" sz="2400" dirty="0">
                <a:solidFill>
                  <a:srgbClr val="605E5E"/>
                </a:solidFill>
                <a:latin typeface="メイリオ" panose="020B0604030504040204" pitchFamily="50" charset="-128"/>
                <a:ea typeface="メイリオ" panose="020B0604030504040204" pitchFamily="50" charset="-128"/>
              </a:rPr>
              <a:t>もおこなっています。</a:t>
            </a:r>
          </a:p>
          <a:p>
            <a:pPr fontAlgn="base"/>
            <a:r>
              <a:rPr lang="ja-JP" altLang="en-US" sz="2400" dirty="0">
                <a:solidFill>
                  <a:srgbClr val="605E5E"/>
                </a:solidFill>
                <a:latin typeface="メイリオ" panose="020B0604030504040204" pitchFamily="50" charset="-128"/>
                <a:ea typeface="メイリオ" panose="020B0604030504040204" pitchFamily="50" charset="-128"/>
              </a:rPr>
              <a:t> </a:t>
            </a:r>
          </a:p>
          <a:p>
            <a:pPr fontAlgn="base"/>
            <a:r>
              <a:rPr lang="en-US" altLang="ja-JP" sz="2400" dirty="0">
                <a:solidFill>
                  <a:srgbClr val="605E5E"/>
                </a:solidFill>
                <a:latin typeface="メイリオ" panose="020B0604030504040204" pitchFamily="50" charset="-128"/>
                <a:ea typeface="メイリオ" panose="020B0604030504040204" pitchFamily="50" charset="-128"/>
              </a:rPr>
              <a:t>※ </a:t>
            </a:r>
            <a:r>
              <a:rPr lang="ja-JP" altLang="en-US" sz="2400" dirty="0">
                <a:solidFill>
                  <a:srgbClr val="605E5E"/>
                </a:solidFill>
                <a:latin typeface="メイリオ" panose="020B0604030504040204" pitchFamily="50" charset="-128"/>
                <a:ea typeface="メイリオ" panose="020B0604030504040204" pitchFamily="50" charset="-128"/>
              </a:rPr>
              <a:t>家具転対策とは 家具類の転倒・落下・移動防止対策の省略です。</a:t>
            </a:r>
            <a:endParaRPr lang="ja-JP" altLang="en-US" sz="2400" b="0" i="0" dirty="0">
              <a:solidFill>
                <a:srgbClr val="605E5E"/>
              </a:solidFill>
              <a:effectLst/>
              <a:latin typeface="メイリオ" panose="020B0604030504040204" pitchFamily="50" charset="-128"/>
              <a:ea typeface="メイリオ" panose="020B0604030504040204" pitchFamily="50" charset="-128"/>
            </a:endParaRPr>
          </a:p>
        </p:txBody>
      </p:sp>
      <p:sp>
        <p:nvSpPr>
          <p:cNvPr id="11" name="正方形/長方形 10"/>
          <p:cNvSpPr/>
          <p:nvPr/>
        </p:nvSpPr>
        <p:spPr>
          <a:xfrm>
            <a:off x="3993185" y="878465"/>
            <a:ext cx="7879080" cy="1323439"/>
          </a:xfrm>
          <a:prstGeom prst="rect">
            <a:avLst/>
          </a:prstGeom>
        </p:spPr>
        <p:txBody>
          <a:bodyPr wrap="none">
            <a:spAutoFit/>
          </a:bodyPr>
          <a:lstStyle/>
          <a:p>
            <a:pPr fontAlgn="base"/>
            <a:r>
              <a:rPr lang="ja-JP" altLang="en-US" sz="4000" b="1" dirty="0">
                <a:solidFill>
                  <a:srgbClr val="605E5E"/>
                </a:solidFill>
                <a:latin typeface="メイリオ" panose="020B0604030504040204" pitchFamily="50" charset="-128"/>
                <a:ea typeface="メイリオ" panose="020B0604030504040204" pitchFamily="50" charset="-128"/>
              </a:rPr>
              <a:t>防災知識をたのしく学べる</a:t>
            </a:r>
            <a:r>
              <a:rPr lang="ja-JP" altLang="en-US" sz="4000" b="1" dirty="0" smtClean="0">
                <a:solidFill>
                  <a:srgbClr val="605E5E"/>
                </a:solidFill>
                <a:latin typeface="メイリオ" panose="020B0604030504040204" pitchFamily="50" charset="-128"/>
                <a:ea typeface="メイリオ" panose="020B0604030504040204" pitchFamily="50" charset="-128"/>
              </a:rPr>
              <a:t>マンガ</a:t>
            </a:r>
            <a:endParaRPr lang="en-US" altLang="ja-JP" sz="4000" b="1" dirty="0" smtClean="0">
              <a:solidFill>
                <a:srgbClr val="605E5E"/>
              </a:solidFill>
              <a:latin typeface="メイリオ" panose="020B0604030504040204" pitchFamily="50" charset="-128"/>
              <a:ea typeface="メイリオ" panose="020B0604030504040204" pitchFamily="50" charset="-128"/>
            </a:endParaRPr>
          </a:p>
          <a:p>
            <a:pPr fontAlgn="base"/>
            <a:r>
              <a:rPr lang="ja-JP" altLang="en-US" sz="4000" b="1" dirty="0" smtClean="0">
                <a:solidFill>
                  <a:srgbClr val="A4222A"/>
                </a:solidFill>
                <a:latin typeface="メイリオ" panose="020B0604030504040204" pitchFamily="50" charset="-128"/>
                <a:ea typeface="メイリオ" panose="020B0604030504040204" pitchFamily="50" charset="-128"/>
              </a:rPr>
              <a:t>「</a:t>
            </a:r>
            <a:r>
              <a:rPr lang="ja-JP" altLang="en-US" sz="4000" b="1" dirty="0">
                <a:solidFill>
                  <a:srgbClr val="A4222A"/>
                </a:solidFill>
                <a:latin typeface="メイリオ" panose="020B0604030504040204" pitchFamily="50" charset="-128"/>
                <a:ea typeface="メイリオ" panose="020B0604030504040204" pitchFamily="50" charset="-128"/>
              </a:rPr>
              <a:t>ゆれくる遊撃隊」</a:t>
            </a:r>
            <a:endParaRPr lang="ja-JP" altLang="en-US" sz="4000" dirty="0">
              <a:solidFill>
                <a:srgbClr val="605E5E"/>
              </a:solidFill>
              <a:latin typeface="メイリオ" panose="020B0604030504040204" pitchFamily="50" charset="-128"/>
              <a:ea typeface="メイリオ" panose="020B0604030504040204" pitchFamily="50" charset="-128"/>
            </a:endParaRPr>
          </a:p>
        </p:txBody>
      </p:sp>
      <p:pic>
        <p:nvPicPr>
          <p:cNvPr id="12" name="図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560" y="694366"/>
            <a:ext cx="2619220" cy="5182906"/>
          </a:xfrm>
          <a:prstGeom prst="rect">
            <a:avLst/>
          </a:prstGeom>
        </p:spPr>
      </p:pic>
      <p:sp>
        <p:nvSpPr>
          <p:cNvPr id="13" name="正方形/長方形 12"/>
          <p:cNvSpPr/>
          <p:nvPr/>
        </p:nvSpPr>
        <p:spPr>
          <a:xfrm>
            <a:off x="1424608" y="1618412"/>
            <a:ext cx="180020" cy="230712"/>
          </a:xfrm>
          <a:prstGeom prst="rect">
            <a:avLst/>
          </a:prstGeom>
          <a:solidFill>
            <a:srgbClr val="FDFD2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1">
                  <a:lumMod val="75000"/>
                  <a:lumOff val="25000"/>
                </a:schemeClr>
              </a:solidFill>
              <a:latin typeface="みんなの文字ゴStd R" pitchFamily="34" charset="-128"/>
              <a:ea typeface="みんなの文字ゴStd R" pitchFamily="34" charset="-128"/>
            </a:endParaRPr>
          </a:p>
        </p:txBody>
      </p:sp>
      <p:pic>
        <p:nvPicPr>
          <p:cNvPr id="22" name="図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4608" y="1693734"/>
            <a:ext cx="139093" cy="139093"/>
          </a:xfrm>
          <a:prstGeom prst="rect">
            <a:avLst/>
          </a:prstGeom>
        </p:spPr>
      </p:pic>
    </p:spTree>
    <p:extLst>
      <p:ext uri="{BB962C8B-B14F-4D97-AF65-F5344CB8AC3E}">
        <p14:creationId xmlns:p14="http://schemas.microsoft.com/office/powerpoint/2010/main" val="35023111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10315575" y="6499211"/>
            <a:ext cx="1863845" cy="400110"/>
          </a:xfrm>
          <a:prstGeom prst="rect">
            <a:avLst/>
          </a:prstGeom>
          <a:noFill/>
        </p:spPr>
        <p:txBody>
          <a:bodyPr wrap="square" rtlCol="0">
            <a:spAutoFit/>
          </a:bodyPr>
          <a:lstStyle/>
          <a:p>
            <a:r>
              <a:rPr kumimoji="1" lang="en-US" altLang="ja-JP" sz="2000" dirty="0" smtClean="0">
                <a:solidFill>
                  <a:srgbClr val="C00000"/>
                </a:solidFill>
              </a:rPr>
              <a:t>RC</a:t>
            </a:r>
            <a:r>
              <a:rPr kumimoji="1" lang="ja-JP" altLang="en-US" sz="2000" dirty="0" smtClean="0">
                <a:solidFill>
                  <a:srgbClr val="C00000"/>
                </a:solidFill>
              </a:rPr>
              <a:t> </a:t>
            </a:r>
            <a:r>
              <a:rPr kumimoji="1" lang="en-US" altLang="ja-JP" sz="2000" dirty="0" smtClean="0">
                <a:solidFill>
                  <a:srgbClr val="C00000"/>
                </a:solidFill>
              </a:rPr>
              <a:t>Solution</a:t>
            </a:r>
            <a:r>
              <a:rPr kumimoji="1" lang="ja-JP" altLang="en-US" sz="2000" dirty="0" smtClean="0">
                <a:solidFill>
                  <a:srgbClr val="C00000"/>
                </a:solidFill>
              </a:rPr>
              <a:t> </a:t>
            </a:r>
            <a:r>
              <a:rPr kumimoji="1" lang="en-US" altLang="ja-JP" sz="2000" dirty="0" smtClean="0">
                <a:solidFill>
                  <a:srgbClr val="C00000"/>
                </a:solidFill>
              </a:rPr>
              <a:t>Co.</a:t>
            </a:r>
            <a:endParaRPr kumimoji="1" lang="ja-JP" altLang="en-US" sz="2000" dirty="0">
              <a:solidFill>
                <a:srgbClr val="C00000"/>
              </a:solidFill>
            </a:endParaRPr>
          </a:p>
        </p:txBody>
      </p:sp>
      <p:sp>
        <p:nvSpPr>
          <p:cNvPr id="16" name="正方形/長方形 15"/>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15" name="正方形/長方形 14"/>
          <p:cNvSpPr/>
          <p:nvPr/>
        </p:nvSpPr>
        <p:spPr>
          <a:xfrm>
            <a:off x="7491046" y="1600370"/>
            <a:ext cx="4220308" cy="4278094"/>
          </a:xfrm>
          <a:prstGeom prst="rect">
            <a:avLst/>
          </a:prstGeom>
        </p:spPr>
        <p:txBody>
          <a:bodyPr wrap="square">
            <a:spAutoFit/>
          </a:bodyPr>
          <a:lstStyle/>
          <a:p>
            <a:r>
              <a:rPr lang="ja-JP" altLang="en-US" sz="2400" dirty="0">
                <a:solidFill>
                  <a:srgbClr val="605E5E"/>
                </a:solidFill>
                <a:latin typeface="メイリオ" panose="020B0604030504040204" pitchFamily="50" charset="-128"/>
                <a:ea typeface="メイリオ" panose="020B0604030504040204" pitchFamily="50" charset="-128"/>
              </a:rPr>
              <a:t>気象庁が発表する高度利用者向け緊急地震速報を利用しているので、予測震度１未満の小さな地震から通知を受けることが可能です。</a:t>
            </a:r>
            <a:r>
              <a:rPr lang="ja-JP" altLang="en-US" sz="2400" dirty="0"/>
              <a:t/>
            </a:r>
            <a:br>
              <a:rPr lang="ja-JP" altLang="en-US" sz="2400" dirty="0"/>
            </a:br>
            <a:endParaRPr lang="en-US" altLang="ja-JP" sz="2400" dirty="0" smtClean="0"/>
          </a:p>
          <a:p>
            <a:r>
              <a:rPr lang="en-US" altLang="ja-JP" sz="1600" dirty="0">
                <a:solidFill>
                  <a:srgbClr val="605E5E"/>
                </a:solidFill>
                <a:latin typeface="メイリオ" panose="020B0604030504040204" pitchFamily="50" charset="-128"/>
                <a:ea typeface="メイリオ" panose="020B0604030504040204" pitchFamily="50" charset="-128"/>
              </a:rPr>
              <a:t>※</a:t>
            </a:r>
            <a:r>
              <a:rPr lang="ja-JP" altLang="en-US" sz="1600" dirty="0" smtClean="0">
                <a:solidFill>
                  <a:srgbClr val="605E5E"/>
                </a:solidFill>
                <a:latin typeface="メイリオ" panose="020B0604030504040204" pitchFamily="50" charset="-128"/>
                <a:ea typeface="メイリオ" panose="020B0604030504040204" pitchFamily="50" charset="-128"/>
              </a:rPr>
              <a:t>高度</a:t>
            </a:r>
            <a:r>
              <a:rPr lang="ja-JP" altLang="en-US" sz="1600" dirty="0">
                <a:solidFill>
                  <a:srgbClr val="605E5E"/>
                </a:solidFill>
                <a:latin typeface="メイリオ" panose="020B0604030504040204" pitchFamily="50" charset="-128"/>
                <a:ea typeface="メイリオ" panose="020B0604030504040204" pitchFamily="50" charset="-128"/>
              </a:rPr>
              <a:t>利用者向け緊急地震速報は、</a:t>
            </a:r>
            <a:r>
              <a:rPr lang="en-US" altLang="ja-JP" sz="1600" dirty="0">
                <a:solidFill>
                  <a:srgbClr val="605E5E"/>
                </a:solidFill>
                <a:latin typeface="メイリオ" panose="020B0604030504040204" pitchFamily="50" charset="-128"/>
                <a:ea typeface="メイリオ" panose="020B0604030504040204" pitchFamily="50" charset="-128"/>
              </a:rPr>
              <a:t>1</a:t>
            </a:r>
            <a:r>
              <a:rPr lang="ja-JP" altLang="en-US" sz="1600" dirty="0">
                <a:solidFill>
                  <a:srgbClr val="605E5E"/>
                </a:solidFill>
                <a:latin typeface="メイリオ" panose="020B0604030504040204" pitchFamily="50" charset="-128"/>
                <a:ea typeface="メイリオ" panose="020B0604030504040204" pitchFamily="50" charset="-128"/>
              </a:rPr>
              <a:t>回の地震に対し、精度を上げながら複数回配信されます。到達震度と到達時間を都度再計算し、震度が通知震度以上となった場合に通知を行うため、</a:t>
            </a:r>
            <a:r>
              <a:rPr lang="en-US" altLang="ja-JP" sz="1600" dirty="0">
                <a:solidFill>
                  <a:srgbClr val="605E5E"/>
                </a:solidFill>
                <a:latin typeface="メイリオ" panose="020B0604030504040204" pitchFamily="50" charset="-128"/>
                <a:ea typeface="メイリオ" panose="020B0604030504040204" pitchFamily="50" charset="-128"/>
              </a:rPr>
              <a:t>1</a:t>
            </a:r>
            <a:r>
              <a:rPr lang="ja-JP" altLang="en-US" sz="1600" dirty="0">
                <a:solidFill>
                  <a:srgbClr val="605E5E"/>
                </a:solidFill>
                <a:latin typeface="メイリオ" panose="020B0604030504040204" pitchFamily="50" charset="-128"/>
                <a:ea typeface="メイリオ" panose="020B0604030504040204" pitchFamily="50" charset="-128"/>
              </a:rPr>
              <a:t>回の地震で複数回の通知をする場合があります。到達震度、到達時間再計算の結果、通知される震度と到達時間が変わる場合があります。</a:t>
            </a:r>
            <a:endParaRPr lang="ja-JP" altLang="en-US" sz="1600" dirty="0"/>
          </a:p>
        </p:txBody>
      </p:sp>
      <p:sp>
        <p:nvSpPr>
          <p:cNvPr id="18" name="正方形/長方形 17"/>
          <p:cNvSpPr/>
          <p:nvPr/>
        </p:nvSpPr>
        <p:spPr>
          <a:xfrm>
            <a:off x="432618" y="709112"/>
            <a:ext cx="11032552" cy="646331"/>
          </a:xfrm>
          <a:prstGeom prst="rect">
            <a:avLst/>
          </a:prstGeom>
        </p:spPr>
        <p:txBody>
          <a:bodyPr wrap="square">
            <a:spAutoFit/>
          </a:bodyPr>
          <a:lstStyle/>
          <a:p>
            <a:pPr fontAlgn="base"/>
            <a:r>
              <a:rPr lang="ja-JP" altLang="en-US" sz="3600" b="1" dirty="0">
                <a:solidFill>
                  <a:srgbClr val="605E5E"/>
                </a:solidFill>
                <a:latin typeface="メイリオ" panose="020B0604030504040204" pitchFamily="50" charset="-128"/>
                <a:ea typeface="メイリオ" panose="020B0604030504040204" pitchFamily="50" charset="-128"/>
              </a:rPr>
              <a:t>地震発生時の予測震度、予想到達地点を自動で計算</a:t>
            </a:r>
            <a:endParaRPr lang="ja-JP" altLang="en-US" sz="3600" b="0" i="0" dirty="0">
              <a:solidFill>
                <a:srgbClr val="605E5E"/>
              </a:solidFill>
              <a:effectLst/>
              <a:latin typeface="メイリオ" panose="020B0604030504040204" pitchFamily="50" charset="-128"/>
              <a:ea typeface="メイリオ" panose="020B0604030504040204" pitchFamily="50" charset="-128"/>
            </a:endParaRPr>
          </a:p>
        </p:txBody>
      </p:sp>
      <p:pic>
        <p:nvPicPr>
          <p:cNvPr id="19" name="図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811" y="1271962"/>
            <a:ext cx="6926580" cy="5118563"/>
          </a:xfrm>
          <a:prstGeom prst="rect">
            <a:avLst/>
          </a:prstGeom>
        </p:spPr>
      </p:pic>
    </p:spTree>
    <p:extLst>
      <p:ext uri="{BB962C8B-B14F-4D97-AF65-F5344CB8AC3E}">
        <p14:creationId xmlns:p14="http://schemas.microsoft.com/office/powerpoint/2010/main" val="27286530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38551" y="174264"/>
            <a:ext cx="6256207" cy="1278416"/>
          </a:xfrm>
        </p:spPr>
      </p:pic>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55" y="1598715"/>
            <a:ext cx="4231964" cy="4763985"/>
          </a:xfrm>
          <a:prstGeom prst="rect">
            <a:avLst/>
          </a:prstGeom>
        </p:spPr>
      </p:pic>
      <p:sp>
        <p:nvSpPr>
          <p:cNvPr id="10" name="テキスト ボックス 9"/>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9" name="角丸四角形吹き出し 2"/>
          <p:cNvSpPr/>
          <p:nvPr/>
        </p:nvSpPr>
        <p:spPr>
          <a:xfrm>
            <a:off x="5030103" y="2200827"/>
            <a:ext cx="6875253" cy="3105509"/>
          </a:xfrm>
          <a:custGeom>
            <a:avLst/>
            <a:gdLst>
              <a:gd name="connsiteX0" fmla="*/ 0 w 6545502"/>
              <a:gd name="connsiteY0" fmla="*/ 595382 h 3572221"/>
              <a:gd name="connsiteX1" fmla="*/ 595382 w 6545502"/>
              <a:gd name="connsiteY1" fmla="*/ 0 h 3572221"/>
              <a:gd name="connsiteX2" fmla="*/ 1090917 w 6545502"/>
              <a:gd name="connsiteY2" fmla="*/ 0 h 3572221"/>
              <a:gd name="connsiteX3" fmla="*/ 1090917 w 6545502"/>
              <a:gd name="connsiteY3" fmla="*/ 0 h 3572221"/>
              <a:gd name="connsiteX4" fmla="*/ 2727293 w 6545502"/>
              <a:gd name="connsiteY4" fmla="*/ 0 h 3572221"/>
              <a:gd name="connsiteX5" fmla="*/ 5950120 w 6545502"/>
              <a:gd name="connsiteY5" fmla="*/ 0 h 3572221"/>
              <a:gd name="connsiteX6" fmla="*/ 6545502 w 6545502"/>
              <a:gd name="connsiteY6" fmla="*/ 595382 h 3572221"/>
              <a:gd name="connsiteX7" fmla="*/ 6545502 w 6545502"/>
              <a:gd name="connsiteY7" fmla="*/ 2083796 h 3572221"/>
              <a:gd name="connsiteX8" fmla="*/ 6545502 w 6545502"/>
              <a:gd name="connsiteY8" fmla="*/ 2083796 h 3572221"/>
              <a:gd name="connsiteX9" fmla="*/ 6545502 w 6545502"/>
              <a:gd name="connsiteY9" fmla="*/ 2976851 h 3572221"/>
              <a:gd name="connsiteX10" fmla="*/ 6545502 w 6545502"/>
              <a:gd name="connsiteY10" fmla="*/ 2976839 h 3572221"/>
              <a:gd name="connsiteX11" fmla="*/ 5950120 w 6545502"/>
              <a:gd name="connsiteY11" fmla="*/ 3572221 h 3572221"/>
              <a:gd name="connsiteX12" fmla="*/ 2727293 w 6545502"/>
              <a:gd name="connsiteY12" fmla="*/ 3572221 h 3572221"/>
              <a:gd name="connsiteX13" fmla="*/ -150285 w 6545502"/>
              <a:gd name="connsiteY13" fmla="*/ 4279164 h 3572221"/>
              <a:gd name="connsiteX14" fmla="*/ 1090917 w 6545502"/>
              <a:gd name="connsiteY14" fmla="*/ 3572221 h 3572221"/>
              <a:gd name="connsiteX15" fmla="*/ 595382 w 6545502"/>
              <a:gd name="connsiteY15" fmla="*/ 3572221 h 3572221"/>
              <a:gd name="connsiteX16" fmla="*/ 0 w 6545502"/>
              <a:gd name="connsiteY16" fmla="*/ 2976839 h 3572221"/>
              <a:gd name="connsiteX17" fmla="*/ 0 w 6545502"/>
              <a:gd name="connsiteY17" fmla="*/ 2976851 h 3572221"/>
              <a:gd name="connsiteX18" fmla="*/ 0 w 6545502"/>
              <a:gd name="connsiteY18" fmla="*/ 2083796 h 3572221"/>
              <a:gd name="connsiteX19" fmla="*/ 0 w 6545502"/>
              <a:gd name="connsiteY19" fmla="*/ 2083796 h 3572221"/>
              <a:gd name="connsiteX20" fmla="*/ 0 w 6545502"/>
              <a:gd name="connsiteY20" fmla="*/ 595382 h 3572221"/>
              <a:gd name="connsiteX0" fmla="*/ 150285 w 6695787"/>
              <a:gd name="connsiteY0" fmla="*/ 595382 h 4279164"/>
              <a:gd name="connsiteX1" fmla="*/ 745667 w 6695787"/>
              <a:gd name="connsiteY1" fmla="*/ 0 h 4279164"/>
              <a:gd name="connsiteX2" fmla="*/ 1241202 w 6695787"/>
              <a:gd name="connsiteY2" fmla="*/ 0 h 4279164"/>
              <a:gd name="connsiteX3" fmla="*/ 1241202 w 6695787"/>
              <a:gd name="connsiteY3" fmla="*/ 0 h 4279164"/>
              <a:gd name="connsiteX4" fmla="*/ 2877578 w 6695787"/>
              <a:gd name="connsiteY4" fmla="*/ 0 h 4279164"/>
              <a:gd name="connsiteX5" fmla="*/ 6100405 w 6695787"/>
              <a:gd name="connsiteY5" fmla="*/ 0 h 4279164"/>
              <a:gd name="connsiteX6" fmla="*/ 6695787 w 6695787"/>
              <a:gd name="connsiteY6" fmla="*/ 595382 h 4279164"/>
              <a:gd name="connsiteX7" fmla="*/ 6695787 w 6695787"/>
              <a:gd name="connsiteY7" fmla="*/ 2083796 h 4279164"/>
              <a:gd name="connsiteX8" fmla="*/ 6695787 w 6695787"/>
              <a:gd name="connsiteY8" fmla="*/ 2083796 h 4279164"/>
              <a:gd name="connsiteX9" fmla="*/ 6695787 w 6695787"/>
              <a:gd name="connsiteY9" fmla="*/ 2976851 h 4279164"/>
              <a:gd name="connsiteX10" fmla="*/ 6695787 w 6695787"/>
              <a:gd name="connsiteY10" fmla="*/ 2976839 h 4279164"/>
              <a:gd name="connsiteX11" fmla="*/ 6100405 w 6695787"/>
              <a:gd name="connsiteY11" fmla="*/ 3572221 h 4279164"/>
              <a:gd name="connsiteX12" fmla="*/ 2144332 w 6695787"/>
              <a:gd name="connsiteY12" fmla="*/ 3589474 h 4279164"/>
              <a:gd name="connsiteX13" fmla="*/ 0 w 6695787"/>
              <a:gd name="connsiteY13" fmla="*/ 4279164 h 4279164"/>
              <a:gd name="connsiteX14" fmla="*/ 1241202 w 6695787"/>
              <a:gd name="connsiteY14" fmla="*/ 3572221 h 4279164"/>
              <a:gd name="connsiteX15" fmla="*/ 745667 w 6695787"/>
              <a:gd name="connsiteY15" fmla="*/ 3572221 h 4279164"/>
              <a:gd name="connsiteX16" fmla="*/ 150285 w 6695787"/>
              <a:gd name="connsiteY16" fmla="*/ 2976839 h 4279164"/>
              <a:gd name="connsiteX17" fmla="*/ 150285 w 6695787"/>
              <a:gd name="connsiteY17" fmla="*/ 2976851 h 4279164"/>
              <a:gd name="connsiteX18" fmla="*/ 150285 w 6695787"/>
              <a:gd name="connsiteY18" fmla="*/ 2083796 h 4279164"/>
              <a:gd name="connsiteX19" fmla="*/ 150285 w 6695787"/>
              <a:gd name="connsiteY19" fmla="*/ 2083796 h 4279164"/>
              <a:gd name="connsiteX20" fmla="*/ 150285 w 6695787"/>
              <a:gd name="connsiteY20" fmla="*/ 595382 h 4279164"/>
              <a:gd name="connsiteX0" fmla="*/ 0 w 6545502"/>
              <a:gd name="connsiteY0" fmla="*/ 595382 h 4167020"/>
              <a:gd name="connsiteX1" fmla="*/ 595382 w 6545502"/>
              <a:gd name="connsiteY1" fmla="*/ 0 h 4167020"/>
              <a:gd name="connsiteX2" fmla="*/ 1090917 w 6545502"/>
              <a:gd name="connsiteY2" fmla="*/ 0 h 4167020"/>
              <a:gd name="connsiteX3" fmla="*/ 1090917 w 6545502"/>
              <a:gd name="connsiteY3" fmla="*/ 0 h 4167020"/>
              <a:gd name="connsiteX4" fmla="*/ 2727293 w 6545502"/>
              <a:gd name="connsiteY4" fmla="*/ 0 h 4167020"/>
              <a:gd name="connsiteX5" fmla="*/ 5950120 w 6545502"/>
              <a:gd name="connsiteY5" fmla="*/ 0 h 4167020"/>
              <a:gd name="connsiteX6" fmla="*/ 6545502 w 6545502"/>
              <a:gd name="connsiteY6" fmla="*/ 595382 h 4167020"/>
              <a:gd name="connsiteX7" fmla="*/ 6545502 w 6545502"/>
              <a:gd name="connsiteY7" fmla="*/ 2083796 h 4167020"/>
              <a:gd name="connsiteX8" fmla="*/ 6545502 w 6545502"/>
              <a:gd name="connsiteY8" fmla="*/ 2083796 h 4167020"/>
              <a:gd name="connsiteX9" fmla="*/ 6545502 w 6545502"/>
              <a:gd name="connsiteY9" fmla="*/ 2976851 h 4167020"/>
              <a:gd name="connsiteX10" fmla="*/ 6545502 w 6545502"/>
              <a:gd name="connsiteY10" fmla="*/ 2976839 h 4167020"/>
              <a:gd name="connsiteX11" fmla="*/ 5950120 w 6545502"/>
              <a:gd name="connsiteY11" fmla="*/ 3572221 h 4167020"/>
              <a:gd name="connsiteX12" fmla="*/ 1994047 w 6545502"/>
              <a:gd name="connsiteY12" fmla="*/ 3589474 h 4167020"/>
              <a:gd name="connsiteX13" fmla="*/ 125760 w 6545502"/>
              <a:gd name="connsiteY13" fmla="*/ 4167020 h 4167020"/>
              <a:gd name="connsiteX14" fmla="*/ 1090917 w 6545502"/>
              <a:gd name="connsiteY14" fmla="*/ 3572221 h 4167020"/>
              <a:gd name="connsiteX15" fmla="*/ 595382 w 6545502"/>
              <a:gd name="connsiteY15" fmla="*/ 3572221 h 4167020"/>
              <a:gd name="connsiteX16" fmla="*/ 0 w 6545502"/>
              <a:gd name="connsiteY16" fmla="*/ 2976839 h 4167020"/>
              <a:gd name="connsiteX17" fmla="*/ 0 w 6545502"/>
              <a:gd name="connsiteY17" fmla="*/ 2976851 h 4167020"/>
              <a:gd name="connsiteX18" fmla="*/ 0 w 6545502"/>
              <a:gd name="connsiteY18" fmla="*/ 2083796 h 4167020"/>
              <a:gd name="connsiteX19" fmla="*/ 0 w 6545502"/>
              <a:gd name="connsiteY19" fmla="*/ 2083796 h 4167020"/>
              <a:gd name="connsiteX20" fmla="*/ 0 w 6545502"/>
              <a:gd name="connsiteY20" fmla="*/ 595382 h 4167020"/>
              <a:gd name="connsiteX0" fmla="*/ 13855 w 6559357"/>
              <a:gd name="connsiteY0" fmla="*/ 595382 h 4083697"/>
              <a:gd name="connsiteX1" fmla="*/ 609237 w 6559357"/>
              <a:gd name="connsiteY1" fmla="*/ 0 h 4083697"/>
              <a:gd name="connsiteX2" fmla="*/ 1104772 w 6559357"/>
              <a:gd name="connsiteY2" fmla="*/ 0 h 4083697"/>
              <a:gd name="connsiteX3" fmla="*/ 1104772 w 6559357"/>
              <a:gd name="connsiteY3" fmla="*/ 0 h 4083697"/>
              <a:gd name="connsiteX4" fmla="*/ 2741148 w 6559357"/>
              <a:gd name="connsiteY4" fmla="*/ 0 h 4083697"/>
              <a:gd name="connsiteX5" fmla="*/ 5963975 w 6559357"/>
              <a:gd name="connsiteY5" fmla="*/ 0 h 4083697"/>
              <a:gd name="connsiteX6" fmla="*/ 6559357 w 6559357"/>
              <a:gd name="connsiteY6" fmla="*/ 595382 h 4083697"/>
              <a:gd name="connsiteX7" fmla="*/ 6559357 w 6559357"/>
              <a:gd name="connsiteY7" fmla="*/ 2083796 h 4083697"/>
              <a:gd name="connsiteX8" fmla="*/ 6559357 w 6559357"/>
              <a:gd name="connsiteY8" fmla="*/ 2083796 h 4083697"/>
              <a:gd name="connsiteX9" fmla="*/ 6559357 w 6559357"/>
              <a:gd name="connsiteY9" fmla="*/ 2976851 h 4083697"/>
              <a:gd name="connsiteX10" fmla="*/ 6559357 w 6559357"/>
              <a:gd name="connsiteY10" fmla="*/ 2976839 h 4083697"/>
              <a:gd name="connsiteX11" fmla="*/ 5963975 w 6559357"/>
              <a:gd name="connsiteY11" fmla="*/ 3572221 h 4083697"/>
              <a:gd name="connsiteX12" fmla="*/ 2007902 w 6559357"/>
              <a:gd name="connsiteY12" fmla="*/ 3589474 h 4083697"/>
              <a:gd name="connsiteX13" fmla="*/ 0 w 6559357"/>
              <a:gd name="connsiteY13" fmla="*/ 4083697 h 4083697"/>
              <a:gd name="connsiteX14" fmla="*/ 1104772 w 6559357"/>
              <a:gd name="connsiteY14" fmla="*/ 3572221 h 4083697"/>
              <a:gd name="connsiteX15" fmla="*/ 609237 w 6559357"/>
              <a:gd name="connsiteY15" fmla="*/ 3572221 h 4083697"/>
              <a:gd name="connsiteX16" fmla="*/ 13855 w 6559357"/>
              <a:gd name="connsiteY16" fmla="*/ 2976839 h 4083697"/>
              <a:gd name="connsiteX17" fmla="*/ 13855 w 6559357"/>
              <a:gd name="connsiteY17" fmla="*/ 2976851 h 4083697"/>
              <a:gd name="connsiteX18" fmla="*/ 13855 w 6559357"/>
              <a:gd name="connsiteY18" fmla="*/ 2083796 h 4083697"/>
              <a:gd name="connsiteX19" fmla="*/ 13855 w 6559357"/>
              <a:gd name="connsiteY19" fmla="*/ 2083796 h 4083697"/>
              <a:gd name="connsiteX20" fmla="*/ 13855 w 6559357"/>
              <a:gd name="connsiteY20" fmla="*/ 595382 h 4083697"/>
              <a:gd name="connsiteX0" fmla="*/ 0 w 6545502"/>
              <a:gd name="connsiteY0" fmla="*/ 595382 h 4000374"/>
              <a:gd name="connsiteX1" fmla="*/ 595382 w 6545502"/>
              <a:gd name="connsiteY1" fmla="*/ 0 h 4000374"/>
              <a:gd name="connsiteX2" fmla="*/ 1090917 w 6545502"/>
              <a:gd name="connsiteY2" fmla="*/ 0 h 4000374"/>
              <a:gd name="connsiteX3" fmla="*/ 1090917 w 6545502"/>
              <a:gd name="connsiteY3" fmla="*/ 0 h 4000374"/>
              <a:gd name="connsiteX4" fmla="*/ 2727293 w 6545502"/>
              <a:gd name="connsiteY4" fmla="*/ 0 h 4000374"/>
              <a:gd name="connsiteX5" fmla="*/ 5950120 w 6545502"/>
              <a:gd name="connsiteY5" fmla="*/ 0 h 4000374"/>
              <a:gd name="connsiteX6" fmla="*/ 6545502 w 6545502"/>
              <a:gd name="connsiteY6" fmla="*/ 595382 h 4000374"/>
              <a:gd name="connsiteX7" fmla="*/ 6545502 w 6545502"/>
              <a:gd name="connsiteY7" fmla="*/ 2083796 h 4000374"/>
              <a:gd name="connsiteX8" fmla="*/ 6545502 w 6545502"/>
              <a:gd name="connsiteY8" fmla="*/ 2083796 h 4000374"/>
              <a:gd name="connsiteX9" fmla="*/ 6545502 w 6545502"/>
              <a:gd name="connsiteY9" fmla="*/ 2976851 h 4000374"/>
              <a:gd name="connsiteX10" fmla="*/ 6545502 w 6545502"/>
              <a:gd name="connsiteY10" fmla="*/ 2976839 h 4000374"/>
              <a:gd name="connsiteX11" fmla="*/ 5950120 w 6545502"/>
              <a:gd name="connsiteY11" fmla="*/ 3572221 h 4000374"/>
              <a:gd name="connsiteX12" fmla="*/ 1994047 w 6545502"/>
              <a:gd name="connsiteY12" fmla="*/ 3589474 h 4000374"/>
              <a:gd name="connsiteX13" fmla="*/ 101123 w 6545502"/>
              <a:gd name="connsiteY13" fmla="*/ 4000374 h 4000374"/>
              <a:gd name="connsiteX14" fmla="*/ 1090917 w 6545502"/>
              <a:gd name="connsiteY14" fmla="*/ 3572221 h 4000374"/>
              <a:gd name="connsiteX15" fmla="*/ 595382 w 6545502"/>
              <a:gd name="connsiteY15" fmla="*/ 3572221 h 4000374"/>
              <a:gd name="connsiteX16" fmla="*/ 0 w 6545502"/>
              <a:gd name="connsiteY16" fmla="*/ 2976839 h 4000374"/>
              <a:gd name="connsiteX17" fmla="*/ 0 w 6545502"/>
              <a:gd name="connsiteY17" fmla="*/ 2976851 h 4000374"/>
              <a:gd name="connsiteX18" fmla="*/ 0 w 6545502"/>
              <a:gd name="connsiteY18" fmla="*/ 2083796 h 4000374"/>
              <a:gd name="connsiteX19" fmla="*/ 0 w 6545502"/>
              <a:gd name="connsiteY19" fmla="*/ 2083796 h 4000374"/>
              <a:gd name="connsiteX20" fmla="*/ 0 w 6545502"/>
              <a:gd name="connsiteY20" fmla="*/ 595382 h 400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45502" h="4000374">
                <a:moveTo>
                  <a:pt x="0" y="595382"/>
                </a:moveTo>
                <a:cubicBezTo>
                  <a:pt x="0" y="266562"/>
                  <a:pt x="266562" y="0"/>
                  <a:pt x="595382" y="0"/>
                </a:cubicBezTo>
                <a:lnTo>
                  <a:pt x="1090917" y="0"/>
                </a:lnTo>
                <a:lnTo>
                  <a:pt x="1090917" y="0"/>
                </a:lnTo>
                <a:lnTo>
                  <a:pt x="2727293" y="0"/>
                </a:lnTo>
                <a:lnTo>
                  <a:pt x="5950120" y="0"/>
                </a:lnTo>
                <a:cubicBezTo>
                  <a:pt x="6278940" y="0"/>
                  <a:pt x="6545502" y="266562"/>
                  <a:pt x="6545502" y="595382"/>
                </a:cubicBezTo>
                <a:lnTo>
                  <a:pt x="6545502" y="2083796"/>
                </a:lnTo>
                <a:lnTo>
                  <a:pt x="6545502" y="2083796"/>
                </a:lnTo>
                <a:lnTo>
                  <a:pt x="6545502" y="2976851"/>
                </a:lnTo>
                <a:lnTo>
                  <a:pt x="6545502" y="2976839"/>
                </a:lnTo>
                <a:cubicBezTo>
                  <a:pt x="6545502" y="3305659"/>
                  <a:pt x="6278940" y="3572221"/>
                  <a:pt x="5950120" y="3572221"/>
                </a:cubicBezTo>
                <a:lnTo>
                  <a:pt x="1994047" y="3589474"/>
                </a:lnTo>
                <a:lnTo>
                  <a:pt x="101123" y="4000374"/>
                </a:lnTo>
                <a:lnTo>
                  <a:pt x="1090917" y="3572221"/>
                </a:lnTo>
                <a:lnTo>
                  <a:pt x="595382" y="3572221"/>
                </a:lnTo>
                <a:cubicBezTo>
                  <a:pt x="266562" y="3572221"/>
                  <a:pt x="0" y="3305659"/>
                  <a:pt x="0" y="2976839"/>
                </a:cubicBezTo>
                <a:lnTo>
                  <a:pt x="0" y="2976851"/>
                </a:lnTo>
                <a:lnTo>
                  <a:pt x="0" y="2083796"/>
                </a:lnTo>
                <a:lnTo>
                  <a:pt x="0" y="2083796"/>
                </a:lnTo>
                <a:lnTo>
                  <a:pt x="0" y="595382"/>
                </a:lnTo>
                <a:close/>
              </a:path>
            </a:pathLst>
          </a:cu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5387466" y="2548776"/>
            <a:ext cx="6288718" cy="2123658"/>
          </a:xfrm>
          <a:prstGeom prst="rect">
            <a:avLst/>
          </a:prstGeom>
          <a:noFill/>
        </p:spPr>
        <p:txBody>
          <a:bodyPr wrap="square" rtlCol="0">
            <a:spAutoFit/>
          </a:bodyPr>
          <a:lstStyle/>
          <a:p>
            <a:r>
              <a:rPr kumimoji="1" lang="ja-JP" altLang="en-US" sz="4400" dirty="0" smtClean="0">
                <a:solidFill>
                  <a:schemeClr val="bg1"/>
                </a:solidFill>
                <a:latin typeface="HG丸ｺﾞｼｯｸM-PRO" panose="020F0600000000000000" pitchFamily="50" charset="-128"/>
                <a:ea typeface="HG丸ｺﾞｼｯｸM-PRO" panose="020F0600000000000000" pitchFamily="50" charset="-128"/>
              </a:rPr>
              <a:t>まもなく</a:t>
            </a:r>
            <a:endParaRPr kumimoji="1" lang="en-US" altLang="ja-JP" sz="4400" dirty="0" smtClean="0">
              <a:solidFill>
                <a:schemeClr val="bg1"/>
              </a:solidFill>
              <a:latin typeface="HG丸ｺﾞｼｯｸM-PRO" panose="020F0600000000000000" pitchFamily="50" charset="-128"/>
              <a:ea typeface="HG丸ｺﾞｼｯｸM-PRO" panose="020F0600000000000000" pitchFamily="50" charset="-128"/>
            </a:endParaRPr>
          </a:p>
          <a:p>
            <a:r>
              <a:rPr kumimoji="1" lang="ja-JP" altLang="en-US" sz="4400" dirty="0" smtClean="0">
                <a:solidFill>
                  <a:schemeClr val="bg1"/>
                </a:solidFill>
                <a:latin typeface="HG丸ｺﾞｼｯｸM-PRO" panose="020F0600000000000000" pitchFamily="50" charset="-128"/>
                <a:ea typeface="HG丸ｺﾞｼｯｸM-PRO" panose="020F0600000000000000" pitchFamily="50" charset="-128"/>
              </a:rPr>
              <a:t>プレミアムサービスが</a:t>
            </a:r>
            <a:endParaRPr kumimoji="1" lang="en-US" altLang="ja-JP" sz="4400" dirty="0" smtClean="0">
              <a:solidFill>
                <a:schemeClr val="bg1"/>
              </a:solidFill>
              <a:latin typeface="HG丸ｺﾞｼｯｸM-PRO" panose="020F0600000000000000" pitchFamily="50" charset="-128"/>
              <a:ea typeface="HG丸ｺﾞｼｯｸM-PRO" panose="020F0600000000000000" pitchFamily="50" charset="-128"/>
            </a:endParaRPr>
          </a:p>
          <a:p>
            <a:r>
              <a:rPr kumimoji="1" lang="ja-JP" altLang="en-US" sz="4400" dirty="0" smtClean="0">
                <a:solidFill>
                  <a:schemeClr val="bg1"/>
                </a:solidFill>
                <a:latin typeface="HG丸ｺﾞｼｯｸM-PRO" panose="020F0600000000000000" pitchFamily="50" charset="-128"/>
                <a:ea typeface="HG丸ｺﾞｼｯｸM-PRO" panose="020F0600000000000000" pitchFamily="50" charset="-128"/>
              </a:rPr>
              <a:t>始まります</a:t>
            </a:r>
            <a:endParaRPr kumimoji="1" lang="en-US" altLang="ja-JP" sz="4400" dirty="0" smtClean="0">
              <a:solidFill>
                <a:schemeClr val="bg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2418204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14" name="正方形/長方形 13"/>
          <p:cNvSpPr/>
          <p:nvPr/>
        </p:nvSpPr>
        <p:spPr>
          <a:xfrm>
            <a:off x="3682915" y="1097995"/>
            <a:ext cx="7200800" cy="4185761"/>
          </a:xfrm>
          <a:prstGeom prst="rect">
            <a:avLst/>
          </a:prstGeom>
        </p:spPr>
        <p:txBody>
          <a:bodyPr wrap="square">
            <a:spAutoFit/>
          </a:bodyPr>
          <a:lstStyle/>
          <a:p>
            <a:pPr>
              <a:spcAft>
                <a:spcPts val="600"/>
              </a:spcAft>
            </a:pPr>
            <a:r>
              <a:rPr lang="ja-JP" altLang="en-US" sz="3200" dirty="0">
                <a:solidFill>
                  <a:srgbClr val="605E5E"/>
                </a:solidFill>
                <a:latin typeface="メイリオ" panose="020B0604030504040204" pitchFamily="50" charset="-128"/>
                <a:ea typeface="メイリオ" panose="020B0604030504040204" pitchFamily="50" charset="-128"/>
              </a:rPr>
              <a:t>提供元：アールシーソリューション</a:t>
            </a:r>
            <a:r>
              <a:rPr lang="en-US" altLang="ja-JP" sz="3200" dirty="0">
                <a:solidFill>
                  <a:srgbClr val="605E5E"/>
                </a:solidFill>
                <a:latin typeface="メイリオ" panose="020B0604030504040204" pitchFamily="50" charset="-128"/>
                <a:ea typeface="メイリオ" panose="020B0604030504040204" pitchFamily="50" charset="-128"/>
              </a:rPr>
              <a:t/>
            </a:r>
            <a:br>
              <a:rPr lang="en-US" altLang="ja-JP" sz="3200" dirty="0">
                <a:solidFill>
                  <a:srgbClr val="605E5E"/>
                </a:solidFill>
                <a:latin typeface="メイリオ" panose="020B0604030504040204" pitchFamily="50" charset="-128"/>
                <a:ea typeface="メイリオ" panose="020B0604030504040204" pitchFamily="50" charset="-128"/>
              </a:rPr>
            </a:br>
            <a:r>
              <a:rPr lang="ja-JP" altLang="en-US" sz="3200" dirty="0" smtClean="0">
                <a:solidFill>
                  <a:srgbClr val="605E5E"/>
                </a:solidFill>
                <a:latin typeface="メイリオ" panose="020B0604030504040204" pitchFamily="50" charset="-128"/>
                <a:ea typeface="メイリオ" panose="020B0604030504040204" pitchFamily="50" charset="-128"/>
              </a:rPr>
              <a:t>料　金： </a:t>
            </a:r>
            <a:r>
              <a:rPr lang="en-US" altLang="ja-JP" sz="3200" dirty="0">
                <a:solidFill>
                  <a:srgbClr val="605E5E"/>
                </a:solidFill>
                <a:latin typeface="メイリオ" panose="020B0604030504040204" pitchFamily="50" charset="-128"/>
                <a:ea typeface="メイリオ" panose="020B0604030504040204" pitchFamily="50" charset="-128"/>
              </a:rPr>
              <a:t>120</a:t>
            </a:r>
            <a:r>
              <a:rPr lang="ja-JP" altLang="en-US" sz="3200" dirty="0">
                <a:solidFill>
                  <a:srgbClr val="605E5E"/>
                </a:solidFill>
                <a:latin typeface="メイリオ" panose="020B0604030504040204" pitchFamily="50" charset="-128"/>
                <a:ea typeface="メイリオ" panose="020B0604030504040204" pitchFamily="50" charset="-128"/>
              </a:rPr>
              <a:t>円</a:t>
            </a:r>
            <a:r>
              <a:rPr lang="en-US" altLang="zh-TW" sz="3200" dirty="0">
                <a:solidFill>
                  <a:srgbClr val="605E5E"/>
                </a:solidFill>
                <a:latin typeface="メイリオ" panose="020B0604030504040204" pitchFamily="50" charset="-128"/>
                <a:ea typeface="メイリオ" panose="020B0604030504040204" pitchFamily="50" charset="-128"/>
              </a:rPr>
              <a:t>(</a:t>
            </a:r>
            <a:r>
              <a:rPr lang="zh-TW" altLang="en-US" sz="3200" dirty="0">
                <a:solidFill>
                  <a:srgbClr val="605E5E"/>
                </a:solidFill>
                <a:latin typeface="メイリオ" panose="020B0604030504040204" pitchFamily="50" charset="-128"/>
                <a:ea typeface="メイリオ" panose="020B0604030504040204" pitchFamily="50" charset="-128"/>
              </a:rPr>
              <a:t>月額</a:t>
            </a:r>
            <a:r>
              <a:rPr lang="en-US" altLang="zh-TW" sz="3200" dirty="0">
                <a:solidFill>
                  <a:srgbClr val="605E5E"/>
                </a:solidFill>
                <a:latin typeface="メイリオ" panose="020B0604030504040204" pitchFamily="50" charset="-128"/>
                <a:ea typeface="メイリオ" panose="020B0604030504040204" pitchFamily="50" charset="-128"/>
              </a:rPr>
              <a:t>) </a:t>
            </a:r>
            <a:endParaRPr lang="en-US" altLang="zh-TW" sz="3200" dirty="0" smtClean="0">
              <a:solidFill>
                <a:srgbClr val="605E5E"/>
              </a:solidFill>
              <a:latin typeface="メイリオ" panose="020B0604030504040204" pitchFamily="50" charset="-128"/>
              <a:ea typeface="メイリオ" panose="020B0604030504040204" pitchFamily="50" charset="-128"/>
            </a:endParaRPr>
          </a:p>
          <a:p>
            <a:pPr>
              <a:spcAft>
                <a:spcPts val="600"/>
              </a:spcAft>
            </a:pPr>
            <a:endParaRPr lang="en-US" altLang="ja-JP" sz="3200" dirty="0" smtClean="0">
              <a:solidFill>
                <a:srgbClr val="605E5E"/>
              </a:solidFill>
              <a:latin typeface="メイリオ" panose="020B0604030504040204" pitchFamily="50" charset="-128"/>
              <a:ea typeface="メイリオ" panose="020B0604030504040204" pitchFamily="50" charset="-128"/>
            </a:endParaRPr>
          </a:p>
          <a:p>
            <a:pPr>
              <a:spcAft>
                <a:spcPts val="600"/>
              </a:spcAft>
            </a:pPr>
            <a:r>
              <a:rPr lang="ja-JP" altLang="en-US" sz="3200" dirty="0" smtClean="0">
                <a:solidFill>
                  <a:srgbClr val="605E5E"/>
                </a:solidFill>
                <a:latin typeface="メイリオ" panose="020B0604030504040204" pitchFamily="50" charset="-128"/>
                <a:ea typeface="メイリオ" panose="020B0604030504040204" pitchFamily="50" charset="-128"/>
              </a:rPr>
              <a:t>緊急</a:t>
            </a:r>
            <a:r>
              <a:rPr lang="ja-JP" altLang="en-US" sz="3200" dirty="0">
                <a:solidFill>
                  <a:srgbClr val="605E5E"/>
                </a:solidFill>
                <a:latin typeface="メイリオ" panose="020B0604030504040204" pitchFamily="50" charset="-128"/>
                <a:ea typeface="メイリオ" panose="020B0604030504040204" pitchFamily="50" charset="-128"/>
              </a:rPr>
              <a:t>地震速報・震度マップ・ゆれ体感・安否確認・防災マンガなど 地震にまつわるあらゆる機能が無料で使える。プレミアム版は無料版よりさらに「安心と安全」を追求しています。</a:t>
            </a:r>
            <a:endParaRPr lang="en-US" altLang="ja-JP" sz="3200" dirty="0">
              <a:solidFill>
                <a:srgbClr val="605E5E"/>
              </a:solidFill>
              <a:latin typeface="メイリオ" panose="020B0604030504040204" pitchFamily="50" charset="-128"/>
              <a:ea typeface="メイリオ" panose="020B0604030504040204" pitchFamily="50" charset="-128"/>
            </a:endParaRPr>
          </a:p>
        </p:txBody>
      </p:sp>
      <p:pic>
        <p:nvPicPr>
          <p:cNvPr id="16" name="図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7110" y="559658"/>
            <a:ext cx="2589928" cy="2589928"/>
          </a:xfrm>
          <a:prstGeom prst="rect">
            <a:avLst/>
          </a:prstGeom>
        </p:spPr>
      </p:pic>
    </p:spTree>
    <p:extLst>
      <p:ext uri="{BB962C8B-B14F-4D97-AF65-F5344CB8AC3E}">
        <p14:creationId xmlns:p14="http://schemas.microsoft.com/office/powerpoint/2010/main" val="41742797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15" name="正方形/長方形 14"/>
          <p:cNvSpPr/>
          <p:nvPr/>
        </p:nvSpPr>
        <p:spPr>
          <a:xfrm>
            <a:off x="1594337" y="559665"/>
            <a:ext cx="10281139" cy="5170646"/>
          </a:xfrm>
          <a:prstGeom prst="rect">
            <a:avLst/>
          </a:prstGeom>
        </p:spPr>
        <p:txBody>
          <a:bodyPr wrap="square">
            <a:spAutoFit/>
          </a:bodyPr>
          <a:lstStyle/>
          <a:p>
            <a:pPr marL="285750" indent="-285750">
              <a:spcAft>
                <a:spcPts val="1200"/>
              </a:spcAft>
              <a:buFont typeface="Wingdings" panose="05000000000000000000" pitchFamily="2" charset="2"/>
              <a:buChar char="l"/>
            </a:pPr>
            <a:r>
              <a:rPr lang="ja-JP" altLang="en-US" sz="3200" b="1" dirty="0">
                <a:solidFill>
                  <a:srgbClr val="605E5E"/>
                </a:solidFill>
                <a:latin typeface="メイリオ" panose="020B0604030504040204" pitchFamily="50" charset="-128"/>
                <a:ea typeface="メイリオ" panose="020B0604030504040204" pitchFamily="50" charset="-128"/>
              </a:rPr>
              <a:t>業界最速の超高速プッシュ通知</a:t>
            </a:r>
            <a:r>
              <a:rPr lang="en-US" altLang="ja-JP" sz="3200" b="1" dirty="0">
                <a:solidFill>
                  <a:srgbClr val="605E5E"/>
                </a:solidFill>
                <a:latin typeface="メイリオ" panose="020B0604030504040204" pitchFamily="50" charset="-128"/>
                <a:ea typeface="メイリオ" panose="020B0604030504040204" pitchFamily="50" charset="-128"/>
              </a:rPr>
              <a:t/>
            </a:r>
            <a:br>
              <a:rPr lang="en-US" altLang="ja-JP" sz="3200" b="1" dirty="0">
                <a:solidFill>
                  <a:srgbClr val="605E5E"/>
                </a:solidFill>
                <a:latin typeface="メイリオ" panose="020B0604030504040204" pitchFamily="50" charset="-128"/>
                <a:ea typeface="メイリオ" panose="020B0604030504040204" pitchFamily="50" charset="-128"/>
              </a:rPr>
            </a:br>
            <a:r>
              <a:rPr lang="ja-JP" altLang="en-US" sz="3200" dirty="0">
                <a:solidFill>
                  <a:srgbClr val="605E5E"/>
                </a:solidFill>
                <a:latin typeface="メイリオ" panose="020B0604030504040204" pitchFamily="50" charset="-128"/>
                <a:ea typeface="メイリオ" panose="020B0604030504040204" pitchFamily="50" charset="-128"/>
              </a:rPr>
              <a:t>すでに業界トップクラスの速度を誇る無料版に、さらに数秒早く緊急地震速報を通知するシステムをオリジナルで構築。プレミアムユーザーだけが使える専用サーバを設けました。一切の遅延がなく どこよりも早く配信します！</a:t>
            </a:r>
            <a:endParaRPr lang="en-US" altLang="ja-JP" sz="3200" dirty="0">
              <a:solidFill>
                <a:srgbClr val="605E5E"/>
              </a:solidFill>
              <a:latin typeface="メイリオ" panose="020B0604030504040204" pitchFamily="50" charset="-128"/>
              <a:ea typeface="メイリオ" panose="020B0604030504040204" pitchFamily="50" charset="-128"/>
            </a:endParaRPr>
          </a:p>
          <a:p>
            <a:pPr marL="285750" indent="-285750">
              <a:spcAft>
                <a:spcPts val="1200"/>
              </a:spcAft>
              <a:buFont typeface="Wingdings" panose="05000000000000000000" pitchFamily="2" charset="2"/>
              <a:buChar char="l"/>
            </a:pPr>
            <a:r>
              <a:rPr lang="ja-JP" altLang="en-US" sz="3200" b="1" dirty="0">
                <a:solidFill>
                  <a:srgbClr val="605E5E"/>
                </a:solidFill>
                <a:latin typeface="メイリオ" panose="020B0604030504040204" pitchFamily="50" charset="-128"/>
                <a:ea typeface="メイリオ" panose="020B0604030504040204" pitchFamily="50" charset="-128"/>
              </a:rPr>
              <a:t>地震一覧を直近</a:t>
            </a:r>
            <a:r>
              <a:rPr lang="en-US" altLang="ja-JP" sz="3200" b="1" dirty="0">
                <a:solidFill>
                  <a:srgbClr val="605E5E"/>
                </a:solidFill>
                <a:latin typeface="メイリオ" panose="020B0604030504040204" pitchFamily="50" charset="-128"/>
                <a:ea typeface="メイリオ" panose="020B0604030504040204" pitchFamily="50" charset="-128"/>
              </a:rPr>
              <a:t>50</a:t>
            </a:r>
            <a:r>
              <a:rPr lang="ja-JP" altLang="en-US" sz="3200" b="1" dirty="0">
                <a:solidFill>
                  <a:srgbClr val="605E5E"/>
                </a:solidFill>
                <a:latin typeface="メイリオ" panose="020B0604030504040204" pitchFamily="50" charset="-128"/>
                <a:ea typeface="メイリオ" panose="020B0604030504040204" pitchFamily="50" charset="-128"/>
              </a:rPr>
              <a:t>件まで表示</a:t>
            </a:r>
            <a:r>
              <a:rPr lang="en-US" altLang="ja-JP" sz="3200" b="1" dirty="0">
                <a:solidFill>
                  <a:srgbClr val="605E5E"/>
                </a:solidFill>
                <a:latin typeface="メイリオ" panose="020B0604030504040204" pitchFamily="50" charset="-128"/>
                <a:ea typeface="メイリオ" panose="020B0604030504040204" pitchFamily="50" charset="-128"/>
              </a:rPr>
              <a:t/>
            </a:r>
            <a:br>
              <a:rPr lang="en-US" altLang="ja-JP" sz="3200" b="1" dirty="0">
                <a:solidFill>
                  <a:srgbClr val="605E5E"/>
                </a:solidFill>
                <a:latin typeface="メイリオ" panose="020B0604030504040204" pitchFamily="50" charset="-128"/>
                <a:ea typeface="メイリオ" panose="020B0604030504040204" pitchFamily="50" charset="-128"/>
              </a:rPr>
            </a:br>
            <a:r>
              <a:rPr lang="ja-JP" altLang="en-US" sz="3200" dirty="0">
                <a:solidFill>
                  <a:srgbClr val="605E5E"/>
                </a:solidFill>
                <a:latin typeface="メイリオ" panose="020B0604030504040204" pitchFamily="50" charset="-128"/>
                <a:ea typeface="メイリオ" panose="020B0604030504040204" pitchFamily="50" charset="-128"/>
              </a:rPr>
              <a:t>ゆれくるユーザーから最も要望が多かった地震一覧の増量に対応しました。無料版では直近</a:t>
            </a:r>
            <a:r>
              <a:rPr lang="en-US" altLang="ja-JP" sz="3200" dirty="0">
                <a:solidFill>
                  <a:srgbClr val="605E5E"/>
                </a:solidFill>
                <a:latin typeface="メイリオ" panose="020B0604030504040204" pitchFamily="50" charset="-128"/>
                <a:ea typeface="メイリオ" panose="020B0604030504040204" pitchFamily="50" charset="-128"/>
              </a:rPr>
              <a:t>10</a:t>
            </a:r>
            <a:r>
              <a:rPr lang="ja-JP" altLang="en-US" sz="3200" dirty="0">
                <a:solidFill>
                  <a:srgbClr val="605E5E"/>
                </a:solidFill>
                <a:latin typeface="メイリオ" panose="020B0604030504040204" pitchFamily="50" charset="-128"/>
                <a:ea typeface="メイリオ" panose="020B0604030504040204" pitchFamily="50" charset="-128"/>
              </a:rPr>
              <a:t>件までしか表示されてなかった一覧を、</a:t>
            </a:r>
            <a:r>
              <a:rPr lang="en-US" altLang="ja-JP" sz="3200" dirty="0">
                <a:solidFill>
                  <a:srgbClr val="605E5E"/>
                </a:solidFill>
                <a:latin typeface="メイリオ" panose="020B0604030504040204" pitchFamily="50" charset="-128"/>
                <a:ea typeface="メイリオ" panose="020B0604030504040204" pitchFamily="50" charset="-128"/>
              </a:rPr>
              <a:t>50</a:t>
            </a:r>
            <a:r>
              <a:rPr lang="ja-JP" altLang="en-US" sz="3200" dirty="0">
                <a:solidFill>
                  <a:srgbClr val="605E5E"/>
                </a:solidFill>
                <a:latin typeface="メイリオ" panose="020B0604030504040204" pitchFamily="50" charset="-128"/>
                <a:ea typeface="メイリオ" panose="020B0604030504040204" pitchFamily="50" charset="-128"/>
              </a:rPr>
              <a:t>件まで表示されます</a:t>
            </a:r>
            <a:r>
              <a:rPr lang="ja-JP" altLang="en-US" sz="3200" dirty="0" smtClean="0">
                <a:solidFill>
                  <a:srgbClr val="605E5E"/>
                </a:solidFill>
                <a:latin typeface="メイリオ" panose="020B0604030504040204" pitchFamily="50" charset="-128"/>
                <a:ea typeface="メイリオ" panose="020B0604030504040204" pitchFamily="50" charset="-128"/>
              </a:rPr>
              <a:t>。</a:t>
            </a:r>
            <a:endParaRPr lang="en-US" altLang="ja-JP" sz="3200" dirty="0">
              <a:solidFill>
                <a:srgbClr val="605E5E"/>
              </a:solidFill>
              <a:latin typeface="メイリオ" panose="020B0604030504040204" pitchFamily="50" charset="-128"/>
              <a:ea typeface="メイリオ" panose="020B0604030504040204" pitchFamily="50" charset="-128"/>
            </a:endParaRPr>
          </a:p>
        </p:txBody>
      </p:sp>
      <p:pic>
        <p:nvPicPr>
          <p:cNvPr id="16" name="図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413" y="489327"/>
            <a:ext cx="1035971" cy="1035971"/>
          </a:xfrm>
          <a:prstGeom prst="rect">
            <a:avLst/>
          </a:prstGeom>
        </p:spPr>
      </p:pic>
    </p:spTree>
    <p:extLst>
      <p:ext uri="{BB962C8B-B14F-4D97-AF65-F5344CB8AC3E}">
        <p14:creationId xmlns:p14="http://schemas.microsoft.com/office/powerpoint/2010/main" val="36310285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15" name="正方形/長方形 14"/>
          <p:cNvSpPr/>
          <p:nvPr/>
        </p:nvSpPr>
        <p:spPr>
          <a:xfrm>
            <a:off x="1594337" y="559665"/>
            <a:ext cx="10281139" cy="4185761"/>
          </a:xfrm>
          <a:prstGeom prst="rect">
            <a:avLst/>
          </a:prstGeom>
        </p:spPr>
        <p:txBody>
          <a:bodyPr wrap="square">
            <a:spAutoFit/>
          </a:bodyPr>
          <a:lstStyle/>
          <a:p>
            <a:pPr marL="285750" indent="-285750">
              <a:spcAft>
                <a:spcPts val="1200"/>
              </a:spcAft>
              <a:buFont typeface="Wingdings" panose="05000000000000000000" pitchFamily="2" charset="2"/>
              <a:buChar char="l"/>
            </a:pPr>
            <a:r>
              <a:rPr lang="ja-JP" altLang="en-US" sz="3200" b="1" dirty="0" smtClean="0">
                <a:solidFill>
                  <a:srgbClr val="605E5E"/>
                </a:solidFill>
                <a:latin typeface="メイリオ" panose="020B0604030504040204" pitchFamily="50" charset="-128"/>
                <a:ea typeface="メイリオ" panose="020B0604030504040204" pitchFamily="50" charset="-128"/>
              </a:rPr>
              <a:t>複数</a:t>
            </a:r>
            <a:r>
              <a:rPr lang="ja-JP" altLang="en-US" sz="3200" b="1" dirty="0">
                <a:solidFill>
                  <a:srgbClr val="605E5E"/>
                </a:solidFill>
                <a:latin typeface="メイリオ" panose="020B0604030504040204" pitchFamily="50" charset="-128"/>
                <a:ea typeface="メイリオ" panose="020B0604030504040204" pitchFamily="50" charset="-128"/>
              </a:rPr>
              <a:t>地点設定と</a:t>
            </a:r>
            <a:r>
              <a:rPr lang="en-US" altLang="ja-JP" sz="3200" b="1" dirty="0">
                <a:solidFill>
                  <a:srgbClr val="605E5E"/>
                </a:solidFill>
                <a:latin typeface="メイリオ" panose="020B0604030504040204" pitchFamily="50" charset="-128"/>
                <a:ea typeface="メイリオ" panose="020B0604030504040204" pitchFamily="50" charset="-128"/>
              </a:rPr>
              <a:t>GPS</a:t>
            </a:r>
            <a:r>
              <a:rPr lang="ja-JP" altLang="en-US" sz="3200" b="1" dirty="0">
                <a:solidFill>
                  <a:srgbClr val="605E5E"/>
                </a:solidFill>
                <a:latin typeface="メイリオ" panose="020B0604030504040204" pitchFamily="50" charset="-128"/>
                <a:ea typeface="メイリオ" panose="020B0604030504040204" pitchFamily="50" charset="-128"/>
              </a:rPr>
              <a:t>連動</a:t>
            </a:r>
            <a:r>
              <a:rPr lang="en-US" altLang="ja-JP" sz="3200" b="1" dirty="0">
                <a:solidFill>
                  <a:srgbClr val="605E5E"/>
                </a:solidFill>
                <a:latin typeface="メイリオ" panose="020B0604030504040204" pitchFamily="50" charset="-128"/>
                <a:ea typeface="メイリオ" panose="020B0604030504040204" pitchFamily="50" charset="-128"/>
              </a:rPr>
              <a:t/>
            </a:r>
            <a:br>
              <a:rPr lang="en-US" altLang="ja-JP" sz="3200" b="1" dirty="0">
                <a:solidFill>
                  <a:srgbClr val="605E5E"/>
                </a:solidFill>
                <a:latin typeface="メイリオ" panose="020B0604030504040204" pitchFamily="50" charset="-128"/>
                <a:ea typeface="メイリオ" panose="020B0604030504040204" pitchFamily="50" charset="-128"/>
              </a:rPr>
            </a:br>
            <a:r>
              <a:rPr lang="ja-JP" altLang="en-US" sz="3200" dirty="0">
                <a:solidFill>
                  <a:srgbClr val="605E5E"/>
                </a:solidFill>
                <a:latin typeface="メイリオ" panose="020B0604030504040204" pitchFamily="50" charset="-128"/>
                <a:ea typeface="メイリオ" panose="020B0604030504040204" pitchFamily="50" charset="-128"/>
              </a:rPr>
              <a:t>無料版では地震が通知される予測地点は</a:t>
            </a:r>
            <a:r>
              <a:rPr lang="en-US" altLang="ja-JP" sz="3200" dirty="0">
                <a:solidFill>
                  <a:srgbClr val="605E5E"/>
                </a:solidFill>
                <a:latin typeface="メイリオ" panose="020B0604030504040204" pitchFamily="50" charset="-128"/>
                <a:ea typeface="メイリオ" panose="020B0604030504040204" pitchFamily="50" charset="-128"/>
              </a:rPr>
              <a:t>1</a:t>
            </a:r>
            <a:r>
              <a:rPr lang="ja-JP" altLang="en-US" sz="3200" dirty="0">
                <a:solidFill>
                  <a:srgbClr val="605E5E"/>
                </a:solidFill>
                <a:latin typeface="メイリオ" panose="020B0604030504040204" pitchFamily="50" charset="-128"/>
                <a:ea typeface="メイリオ" panose="020B0604030504040204" pitchFamily="50" charset="-128"/>
              </a:rPr>
              <a:t>ヵ所だけですが、プレミアム版では合計</a:t>
            </a:r>
            <a:r>
              <a:rPr lang="en-US" altLang="ja-JP" sz="3200" dirty="0">
                <a:solidFill>
                  <a:srgbClr val="605E5E"/>
                </a:solidFill>
                <a:latin typeface="メイリオ" panose="020B0604030504040204" pitchFamily="50" charset="-128"/>
                <a:ea typeface="メイリオ" panose="020B0604030504040204" pitchFamily="50" charset="-128"/>
              </a:rPr>
              <a:t>4</a:t>
            </a:r>
            <a:r>
              <a:rPr lang="ja-JP" altLang="en-US" sz="3200" dirty="0">
                <a:solidFill>
                  <a:srgbClr val="605E5E"/>
                </a:solidFill>
                <a:latin typeface="メイリオ" panose="020B0604030504040204" pitchFamily="50" charset="-128"/>
                <a:ea typeface="メイリオ" panose="020B0604030504040204" pitchFamily="50" charset="-128"/>
              </a:rPr>
              <a:t>ヵ所まで設定できます。さらに</a:t>
            </a:r>
            <a:r>
              <a:rPr lang="en-US" altLang="ja-JP" sz="3200" dirty="0">
                <a:solidFill>
                  <a:srgbClr val="605E5E"/>
                </a:solidFill>
                <a:latin typeface="メイリオ" panose="020B0604030504040204" pitchFamily="50" charset="-128"/>
                <a:ea typeface="メイリオ" panose="020B0604030504040204" pitchFamily="50" charset="-128"/>
              </a:rPr>
              <a:t>GPS</a:t>
            </a:r>
            <a:r>
              <a:rPr lang="ja-JP" altLang="en-US" sz="3200" dirty="0">
                <a:solidFill>
                  <a:srgbClr val="605E5E"/>
                </a:solidFill>
                <a:latin typeface="メイリオ" panose="020B0604030504040204" pitchFamily="50" charset="-128"/>
                <a:ea typeface="メイリオ" panose="020B0604030504040204" pitchFamily="50" charset="-128"/>
              </a:rPr>
              <a:t>を連動させると現在地の設定も可能になりました。</a:t>
            </a:r>
          </a:p>
          <a:p>
            <a:pPr marL="285750" indent="-285750">
              <a:spcAft>
                <a:spcPts val="1200"/>
              </a:spcAft>
              <a:buFont typeface="Wingdings" panose="05000000000000000000" pitchFamily="2" charset="2"/>
              <a:buChar char="l"/>
            </a:pPr>
            <a:r>
              <a:rPr lang="ja-JP" altLang="en-US" sz="3200" b="1" dirty="0">
                <a:solidFill>
                  <a:srgbClr val="605E5E"/>
                </a:solidFill>
                <a:latin typeface="メイリオ" panose="020B0604030504040204" pitchFamily="50" charset="-128"/>
                <a:ea typeface="メイリオ" panose="020B0604030504040204" pitchFamily="50" charset="-128"/>
              </a:rPr>
              <a:t>広告の非表示</a:t>
            </a:r>
            <a:r>
              <a:rPr lang="en-US" altLang="ja-JP" sz="3200" b="1" dirty="0">
                <a:solidFill>
                  <a:srgbClr val="605E5E"/>
                </a:solidFill>
                <a:latin typeface="メイリオ" panose="020B0604030504040204" pitchFamily="50" charset="-128"/>
                <a:ea typeface="メイリオ" panose="020B0604030504040204" pitchFamily="50" charset="-128"/>
              </a:rPr>
              <a:t/>
            </a:r>
            <a:br>
              <a:rPr lang="en-US" altLang="ja-JP" sz="3200" b="1" dirty="0">
                <a:solidFill>
                  <a:srgbClr val="605E5E"/>
                </a:solidFill>
                <a:latin typeface="メイリオ" panose="020B0604030504040204" pitchFamily="50" charset="-128"/>
                <a:ea typeface="メイリオ" panose="020B0604030504040204" pitchFamily="50" charset="-128"/>
              </a:rPr>
            </a:br>
            <a:r>
              <a:rPr lang="ja-JP" altLang="en-US" sz="3200" dirty="0">
                <a:solidFill>
                  <a:srgbClr val="605E5E"/>
                </a:solidFill>
                <a:latin typeface="メイリオ" panose="020B0604030504040204" pitchFamily="50" charset="-128"/>
                <a:ea typeface="メイリオ" panose="020B0604030504040204" pitchFamily="50" charset="-128"/>
              </a:rPr>
              <a:t>無料版ではバナー広告が表示されますが、プレミアム版では広告を非表示にできます</a:t>
            </a:r>
            <a:r>
              <a:rPr lang="ja-JP" altLang="en-US" sz="3200" dirty="0" smtClean="0">
                <a:solidFill>
                  <a:srgbClr val="605E5E"/>
                </a:solidFill>
                <a:latin typeface="メイリオ" panose="020B0604030504040204" pitchFamily="50" charset="-128"/>
                <a:ea typeface="メイリオ" panose="020B0604030504040204" pitchFamily="50" charset="-128"/>
              </a:rPr>
              <a:t>。</a:t>
            </a:r>
            <a:endParaRPr lang="en-US" altLang="ja-JP" sz="3200" dirty="0">
              <a:solidFill>
                <a:srgbClr val="605E5E"/>
              </a:solidFill>
              <a:latin typeface="メイリオ" panose="020B0604030504040204" pitchFamily="50" charset="-128"/>
              <a:ea typeface="メイリオ" panose="020B0604030504040204" pitchFamily="50" charset="-128"/>
            </a:endParaRPr>
          </a:p>
        </p:txBody>
      </p:sp>
      <p:pic>
        <p:nvPicPr>
          <p:cNvPr id="16" name="図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413" y="489327"/>
            <a:ext cx="1035971" cy="1035971"/>
          </a:xfrm>
          <a:prstGeom prst="rect">
            <a:avLst/>
          </a:prstGeom>
        </p:spPr>
      </p:pic>
    </p:spTree>
    <p:extLst>
      <p:ext uri="{BB962C8B-B14F-4D97-AF65-F5344CB8AC3E}">
        <p14:creationId xmlns:p14="http://schemas.microsoft.com/office/powerpoint/2010/main" val="39208733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a:stretch>
            <a:fillRect/>
          </a:stretch>
        </p:blipFill>
        <p:spPr>
          <a:xfrm>
            <a:off x="133230" y="3350932"/>
            <a:ext cx="2894175" cy="2451100"/>
          </a:xfrm>
          <a:prstGeom prst="rect">
            <a:avLst/>
          </a:prstGeom>
        </p:spPr>
      </p:pic>
      <p:sp>
        <p:nvSpPr>
          <p:cNvPr id="11" name="正方形/長方形 10"/>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413" y="489327"/>
            <a:ext cx="1035971" cy="1035971"/>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4155" y="489327"/>
            <a:ext cx="2695575" cy="5334000"/>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8128" y="489327"/>
            <a:ext cx="2695575" cy="5334000"/>
          </a:xfrm>
          <a:prstGeom prst="rect">
            <a:avLst/>
          </a:prstGeom>
        </p:spPr>
      </p:pic>
      <p:pic>
        <p:nvPicPr>
          <p:cNvPr id="2" name="図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0182" y="489327"/>
            <a:ext cx="2695575" cy="5334000"/>
          </a:xfrm>
          <a:prstGeom prst="rect">
            <a:avLst/>
          </a:prstGeom>
        </p:spPr>
      </p:pic>
    </p:spTree>
    <p:extLst>
      <p:ext uri="{BB962C8B-B14F-4D97-AF65-F5344CB8AC3E}">
        <p14:creationId xmlns:p14="http://schemas.microsoft.com/office/powerpoint/2010/main" val="37193847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15" name="正方形/長方形 14"/>
          <p:cNvSpPr/>
          <p:nvPr/>
        </p:nvSpPr>
        <p:spPr>
          <a:xfrm>
            <a:off x="1594338" y="559665"/>
            <a:ext cx="10105294" cy="3046988"/>
          </a:xfrm>
          <a:prstGeom prst="rect">
            <a:avLst/>
          </a:prstGeom>
        </p:spPr>
        <p:txBody>
          <a:bodyPr wrap="square">
            <a:spAutoFit/>
          </a:bodyPr>
          <a:lstStyle/>
          <a:p>
            <a:pPr marL="285750" indent="-285750">
              <a:spcAft>
                <a:spcPts val="1200"/>
              </a:spcAft>
              <a:buFont typeface="Wingdings" panose="05000000000000000000" pitchFamily="2" charset="2"/>
              <a:buChar char="l"/>
            </a:pPr>
            <a:r>
              <a:rPr lang="ja-JP" altLang="en-US" sz="3200" b="1" dirty="0" smtClean="0">
                <a:solidFill>
                  <a:srgbClr val="605E5E"/>
                </a:solidFill>
                <a:latin typeface="メイリオ" panose="020B0604030504040204" pitchFamily="50" charset="-128"/>
                <a:ea typeface="メイリオ" panose="020B0604030504040204" pitchFamily="50" charset="-128"/>
              </a:rPr>
              <a:t>ユーザー</a:t>
            </a:r>
            <a:r>
              <a:rPr lang="ja-JP" altLang="en-US" sz="3200" b="1" dirty="0">
                <a:solidFill>
                  <a:srgbClr val="605E5E"/>
                </a:solidFill>
                <a:latin typeface="メイリオ" panose="020B0604030504040204" pitchFamily="50" charset="-128"/>
                <a:ea typeface="メイリオ" panose="020B0604030504040204" pitchFamily="50" charset="-128"/>
              </a:rPr>
              <a:t>の声に耳を傾けた進化をお約束</a:t>
            </a:r>
            <a:r>
              <a:rPr lang="en-US" altLang="ja-JP" sz="3200" b="1" dirty="0">
                <a:solidFill>
                  <a:srgbClr val="605E5E"/>
                </a:solidFill>
                <a:latin typeface="メイリオ" panose="020B0604030504040204" pitchFamily="50" charset="-128"/>
                <a:ea typeface="メイリオ" panose="020B0604030504040204" pitchFamily="50" charset="-128"/>
              </a:rPr>
              <a:t/>
            </a:r>
            <a:br>
              <a:rPr lang="en-US" altLang="ja-JP" sz="3200" b="1" dirty="0">
                <a:solidFill>
                  <a:srgbClr val="605E5E"/>
                </a:solidFill>
                <a:latin typeface="メイリオ" panose="020B0604030504040204" pitchFamily="50" charset="-128"/>
                <a:ea typeface="メイリオ" panose="020B0604030504040204" pitchFamily="50" charset="-128"/>
              </a:rPr>
            </a:br>
            <a:r>
              <a:rPr lang="ja-JP" altLang="en-US" sz="3200" dirty="0">
                <a:solidFill>
                  <a:srgbClr val="605E5E"/>
                </a:solidFill>
                <a:latin typeface="メイリオ" panose="020B0604030504040204" pitchFamily="50" charset="-128"/>
                <a:ea typeface="メイリオ" panose="020B0604030504040204" pitchFamily="50" charset="-128"/>
              </a:rPr>
              <a:t>メールや</a:t>
            </a:r>
            <a:r>
              <a:rPr lang="en-US" altLang="ja-JP" sz="3200" dirty="0">
                <a:solidFill>
                  <a:srgbClr val="605E5E"/>
                </a:solidFill>
                <a:latin typeface="メイリオ" panose="020B0604030504040204" pitchFamily="50" charset="-128"/>
                <a:ea typeface="メイリオ" panose="020B0604030504040204" pitchFamily="50" charset="-128"/>
              </a:rPr>
              <a:t>SNS</a:t>
            </a:r>
            <a:r>
              <a:rPr lang="ja-JP" altLang="en-US" sz="3200" dirty="0">
                <a:solidFill>
                  <a:srgbClr val="605E5E"/>
                </a:solidFill>
                <a:latin typeface="メイリオ" panose="020B0604030504040204" pitchFamily="50" charset="-128"/>
                <a:ea typeface="メイリオ" panose="020B0604030504040204" pitchFamily="50" charset="-128"/>
              </a:rPr>
              <a:t>でゆれくるに対して要望くださるユーザー皆様の声。真摯に受け止めて「みんなのこえ」として紹介しています。この要望からさらなる進化や新機能を産みだすことで、プレミアム版をもっともっと発展させます。</a:t>
            </a:r>
            <a:endParaRPr lang="en-US" altLang="ja-JP" sz="3200" dirty="0">
              <a:solidFill>
                <a:srgbClr val="605E5E"/>
              </a:solidFill>
              <a:latin typeface="メイリオ" panose="020B0604030504040204" pitchFamily="50" charset="-128"/>
              <a:ea typeface="メイリオ" panose="020B0604030504040204" pitchFamily="50" charset="-128"/>
            </a:endParaRPr>
          </a:p>
        </p:txBody>
      </p:sp>
      <p:pic>
        <p:nvPicPr>
          <p:cNvPr id="16" name="図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413" y="489327"/>
            <a:ext cx="1035971" cy="1035971"/>
          </a:xfrm>
          <a:prstGeom prst="rect">
            <a:avLst/>
          </a:prstGeo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8821" y="3302000"/>
            <a:ext cx="3001896" cy="2988670"/>
          </a:xfrm>
          <a:prstGeom prst="rect">
            <a:avLst/>
          </a:prstGeom>
        </p:spPr>
      </p:pic>
    </p:spTree>
    <p:extLst>
      <p:ext uri="{BB962C8B-B14F-4D97-AF65-F5344CB8AC3E}">
        <p14:creationId xmlns:p14="http://schemas.microsoft.com/office/powerpoint/2010/main" val="25381306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8076272" y="577337"/>
            <a:ext cx="2251883" cy="808067"/>
          </a:xfrm>
        </p:spPr>
        <p:txBody>
          <a:bodyPr>
            <a:noAutofit/>
          </a:bodyPr>
          <a:lstStyle/>
          <a:p>
            <a:r>
              <a:rPr kumimoji="1" lang="ja-JP" altLang="en-US" sz="5400" b="1" dirty="0" smtClean="0">
                <a:latin typeface="HG丸ｺﾞｼｯｸM-PRO" panose="020F0600000000000000" pitchFamily="50" charset="-128"/>
                <a:ea typeface="HG丸ｺﾞｼｯｸM-PRO" panose="020F0600000000000000" pitchFamily="50" charset="-128"/>
              </a:rPr>
              <a:t>とは</a:t>
            </a:r>
            <a:endParaRPr kumimoji="1" lang="ja-JP" altLang="en-US" sz="5400" b="1" dirty="0">
              <a:latin typeface="HG丸ｺﾞｼｯｸM-PRO" panose="020F0600000000000000" pitchFamily="50" charset="-128"/>
              <a:ea typeface="HG丸ｺﾞｼｯｸM-PRO" panose="020F06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87592" y="100118"/>
            <a:ext cx="6256207" cy="1278416"/>
          </a:xfrm>
        </p:spPr>
      </p:pic>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55" y="1598715"/>
            <a:ext cx="4231964" cy="4763985"/>
          </a:xfrm>
          <a:prstGeom prst="rect">
            <a:avLst/>
          </a:prstGeom>
        </p:spPr>
      </p:pic>
      <p:sp>
        <p:nvSpPr>
          <p:cNvPr id="13" name="テキスト ボックス 12"/>
          <p:cNvSpPr txBox="1"/>
          <p:nvPr/>
        </p:nvSpPr>
        <p:spPr>
          <a:xfrm>
            <a:off x="5562396" y="2399902"/>
            <a:ext cx="6273046" cy="2128968"/>
          </a:xfrm>
          <a:prstGeom prst="rect">
            <a:avLst/>
          </a:prstGeom>
          <a:noFill/>
        </p:spPr>
        <p:txBody>
          <a:bodyPr wrap="square" rtlCol="0">
            <a:spAutoFit/>
          </a:bodyPr>
          <a:lstStyle/>
          <a:p>
            <a:r>
              <a:rPr lang="en-US" altLang="ja-JP" sz="4400" dirty="0" smtClean="0">
                <a:solidFill>
                  <a:srgbClr val="C00000"/>
                </a:solidFill>
                <a:latin typeface="HG丸ｺﾞｼｯｸM-PRO" panose="020F0600000000000000" pitchFamily="50" charset="-128"/>
                <a:ea typeface="HG丸ｺﾞｼｯｸM-PRO" panose="020F0600000000000000" pitchFamily="50" charset="-128"/>
              </a:rPr>
              <a:t>500</a:t>
            </a:r>
            <a:r>
              <a:rPr lang="ja-JP" altLang="en-US" sz="4400" dirty="0" smtClean="0">
                <a:solidFill>
                  <a:srgbClr val="C00000"/>
                </a:solidFill>
                <a:latin typeface="HG丸ｺﾞｼｯｸM-PRO" panose="020F0600000000000000" pitchFamily="50" charset="-128"/>
                <a:ea typeface="HG丸ｺﾞｼｯｸM-PRO" panose="020F0600000000000000" pitchFamily="50" charset="-128"/>
              </a:rPr>
              <a:t>万ダウンロード</a:t>
            </a:r>
            <a:r>
              <a:rPr lang="ja-JP" altLang="en-US" sz="4400" dirty="0" smtClean="0">
                <a:latin typeface="HG丸ｺﾞｼｯｸM-PRO" panose="020F0600000000000000" pitchFamily="50" charset="-128"/>
                <a:ea typeface="HG丸ｺﾞｼｯｸM-PRO" panose="020F0600000000000000" pitchFamily="50" charset="-128"/>
              </a:rPr>
              <a:t>を</a:t>
            </a:r>
            <a:endParaRPr lang="en-US" altLang="ja-JP" sz="4400" dirty="0" smtClean="0">
              <a:latin typeface="HG丸ｺﾞｼｯｸM-PRO" panose="020F0600000000000000" pitchFamily="50" charset="-128"/>
              <a:ea typeface="HG丸ｺﾞｼｯｸM-PRO" panose="020F0600000000000000" pitchFamily="50" charset="-128"/>
            </a:endParaRPr>
          </a:p>
          <a:p>
            <a:r>
              <a:rPr lang="ja-JP" altLang="en-US" sz="4400" dirty="0" smtClean="0">
                <a:latin typeface="HG丸ｺﾞｼｯｸM-PRO" panose="020F0600000000000000" pitchFamily="50" charset="-128"/>
                <a:ea typeface="HG丸ｺﾞｼｯｸM-PRO" panose="020F0600000000000000" pitchFamily="50" charset="-128"/>
              </a:rPr>
              <a:t>突破した</a:t>
            </a:r>
            <a:r>
              <a:rPr kumimoji="1" lang="ja-JP" altLang="en-US" sz="4400" dirty="0" smtClean="0">
                <a:latin typeface="HG丸ｺﾞｼｯｸM-PRO" panose="020F0600000000000000" pitchFamily="50" charset="-128"/>
                <a:ea typeface="HG丸ｺﾞｼｯｸM-PRO" panose="020F0600000000000000" pitchFamily="50" charset="-128"/>
              </a:rPr>
              <a:t>緊急地震速報通知アプリ</a:t>
            </a:r>
            <a:endParaRPr lang="en-US" altLang="ja-JP" sz="4400" dirty="0" smtClean="0">
              <a:latin typeface="HG丸ｺﾞｼｯｸM-PRO" panose="020F0600000000000000" pitchFamily="50" charset="-128"/>
              <a:ea typeface="HG丸ｺﾞｼｯｸM-PRO" panose="020F0600000000000000" pitchFamily="50" charset="-128"/>
            </a:endParaRPr>
          </a:p>
        </p:txBody>
      </p:sp>
      <p:sp>
        <p:nvSpPr>
          <p:cNvPr id="3" name="角丸四角形吹き出し 2"/>
          <p:cNvSpPr/>
          <p:nvPr/>
        </p:nvSpPr>
        <p:spPr>
          <a:xfrm>
            <a:off x="5030103" y="2156604"/>
            <a:ext cx="6875253" cy="3105509"/>
          </a:xfrm>
          <a:custGeom>
            <a:avLst/>
            <a:gdLst>
              <a:gd name="connsiteX0" fmla="*/ 0 w 6545502"/>
              <a:gd name="connsiteY0" fmla="*/ 595382 h 3572221"/>
              <a:gd name="connsiteX1" fmla="*/ 595382 w 6545502"/>
              <a:gd name="connsiteY1" fmla="*/ 0 h 3572221"/>
              <a:gd name="connsiteX2" fmla="*/ 1090917 w 6545502"/>
              <a:gd name="connsiteY2" fmla="*/ 0 h 3572221"/>
              <a:gd name="connsiteX3" fmla="*/ 1090917 w 6545502"/>
              <a:gd name="connsiteY3" fmla="*/ 0 h 3572221"/>
              <a:gd name="connsiteX4" fmla="*/ 2727293 w 6545502"/>
              <a:gd name="connsiteY4" fmla="*/ 0 h 3572221"/>
              <a:gd name="connsiteX5" fmla="*/ 5950120 w 6545502"/>
              <a:gd name="connsiteY5" fmla="*/ 0 h 3572221"/>
              <a:gd name="connsiteX6" fmla="*/ 6545502 w 6545502"/>
              <a:gd name="connsiteY6" fmla="*/ 595382 h 3572221"/>
              <a:gd name="connsiteX7" fmla="*/ 6545502 w 6545502"/>
              <a:gd name="connsiteY7" fmla="*/ 2083796 h 3572221"/>
              <a:gd name="connsiteX8" fmla="*/ 6545502 w 6545502"/>
              <a:gd name="connsiteY8" fmla="*/ 2083796 h 3572221"/>
              <a:gd name="connsiteX9" fmla="*/ 6545502 w 6545502"/>
              <a:gd name="connsiteY9" fmla="*/ 2976851 h 3572221"/>
              <a:gd name="connsiteX10" fmla="*/ 6545502 w 6545502"/>
              <a:gd name="connsiteY10" fmla="*/ 2976839 h 3572221"/>
              <a:gd name="connsiteX11" fmla="*/ 5950120 w 6545502"/>
              <a:gd name="connsiteY11" fmla="*/ 3572221 h 3572221"/>
              <a:gd name="connsiteX12" fmla="*/ 2727293 w 6545502"/>
              <a:gd name="connsiteY12" fmla="*/ 3572221 h 3572221"/>
              <a:gd name="connsiteX13" fmla="*/ -150285 w 6545502"/>
              <a:gd name="connsiteY13" fmla="*/ 4279164 h 3572221"/>
              <a:gd name="connsiteX14" fmla="*/ 1090917 w 6545502"/>
              <a:gd name="connsiteY14" fmla="*/ 3572221 h 3572221"/>
              <a:gd name="connsiteX15" fmla="*/ 595382 w 6545502"/>
              <a:gd name="connsiteY15" fmla="*/ 3572221 h 3572221"/>
              <a:gd name="connsiteX16" fmla="*/ 0 w 6545502"/>
              <a:gd name="connsiteY16" fmla="*/ 2976839 h 3572221"/>
              <a:gd name="connsiteX17" fmla="*/ 0 w 6545502"/>
              <a:gd name="connsiteY17" fmla="*/ 2976851 h 3572221"/>
              <a:gd name="connsiteX18" fmla="*/ 0 w 6545502"/>
              <a:gd name="connsiteY18" fmla="*/ 2083796 h 3572221"/>
              <a:gd name="connsiteX19" fmla="*/ 0 w 6545502"/>
              <a:gd name="connsiteY19" fmla="*/ 2083796 h 3572221"/>
              <a:gd name="connsiteX20" fmla="*/ 0 w 6545502"/>
              <a:gd name="connsiteY20" fmla="*/ 595382 h 3572221"/>
              <a:gd name="connsiteX0" fmla="*/ 150285 w 6695787"/>
              <a:gd name="connsiteY0" fmla="*/ 595382 h 4279164"/>
              <a:gd name="connsiteX1" fmla="*/ 745667 w 6695787"/>
              <a:gd name="connsiteY1" fmla="*/ 0 h 4279164"/>
              <a:gd name="connsiteX2" fmla="*/ 1241202 w 6695787"/>
              <a:gd name="connsiteY2" fmla="*/ 0 h 4279164"/>
              <a:gd name="connsiteX3" fmla="*/ 1241202 w 6695787"/>
              <a:gd name="connsiteY3" fmla="*/ 0 h 4279164"/>
              <a:gd name="connsiteX4" fmla="*/ 2877578 w 6695787"/>
              <a:gd name="connsiteY4" fmla="*/ 0 h 4279164"/>
              <a:gd name="connsiteX5" fmla="*/ 6100405 w 6695787"/>
              <a:gd name="connsiteY5" fmla="*/ 0 h 4279164"/>
              <a:gd name="connsiteX6" fmla="*/ 6695787 w 6695787"/>
              <a:gd name="connsiteY6" fmla="*/ 595382 h 4279164"/>
              <a:gd name="connsiteX7" fmla="*/ 6695787 w 6695787"/>
              <a:gd name="connsiteY7" fmla="*/ 2083796 h 4279164"/>
              <a:gd name="connsiteX8" fmla="*/ 6695787 w 6695787"/>
              <a:gd name="connsiteY8" fmla="*/ 2083796 h 4279164"/>
              <a:gd name="connsiteX9" fmla="*/ 6695787 w 6695787"/>
              <a:gd name="connsiteY9" fmla="*/ 2976851 h 4279164"/>
              <a:gd name="connsiteX10" fmla="*/ 6695787 w 6695787"/>
              <a:gd name="connsiteY10" fmla="*/ 2976839 h 4279164"/>
              <a:gd name="connsiteX11" fmla="*/ 6100405 w 6695787"/>
              <a:gd name="connsiteY11" fmla="*/ 3572221 h 4279164"/>
              <a:gd name="connsiteX12" fmla="*/ 2144332 w 6695787"/>
              <a:gd name="connsiteY12" fmla="*/ 3589474 h 4279164"/>
              <a:gd name="connsiteX13" fmla="*/ 0 w 6695787"/>
              <a:gd name="connsiteY13" fmla="*/ 4279164 h 4279164"/>
              <a:gd name="connsiteX14" fmla="*/ 1241202 w 6695787"/>
              <a:gd name="connsiteY14" fmla="*/ 3572221 h 4279164"/>
              <a:gd name="connsiteX15" fmla="*/ 745667 w 6695787"/>
              <a:gd name="connsiteY15" fmla="*/ 3572221 h 4279164"/>
              <a:gd name="connsiteX16" fmla="*/ 150285 w 6695787"/>
              <a:gd name="connsiteY16" fmla="*/ 2976839 h 4279164"/>
              <a:gd name="connsiteX17" fmla="*/ 150285 w 6695787"/>
              <a:gd name="connsiteY17" fmla="*/ 2976851 h 4279164"/>
              <a:gd name="connsiteX18" fmla="*/ 150285 w 6695787"/>
              <a:gd name="connsiteY18" fmla="*/ 2083796 h 4279164"/>
              <a:gd name="connsiteX19" fmla="*/ 150285 w 6695787"/>
              <a:gd name="connsiteY19" fmla="*/ 2083796 h 4279164"/>
              <a:gd name="connsiteX20" fmla="*/ 150285 w 6695787"/>
              <a:gd name="connsiteY20" fmla="*/ 595382 h 4279164"/>
              <a:gd name="connsiteX0" fmla="*/ 0 w 6545502"/>
              <a:gd name="connsiteY0" fmla="*/ 595382 h 4167020"/>
              <a:gd name="connsiteX1" fmla="*/ 595382 w 6545502"/>
              <a:gd name="connsiteY1" fmla="*/ 0 h 4167020"/>
              <a:gd name="connsiteX2" fmla="*/ 1090917 w 6545502"/>
              <a:gd name="connsiteY2" fmla="*/ 0 h 4167020"/>
              <a:gd name="connsiteX3" fmla="*/ 1090917 w 6545502"/>
              <a:gd name="connsiteY3" fmla="*/ 0 h 4167020"/>
              <a:gd name="connsiteX4" fmla="*/ 2727293 w 6545502"/>
              <a:gd name="connsiteY4" fmla="*/ 0 h 4167020"/>
              <a:gd name="connsiteX5" fmla="*/ 5950120 w 6545502"/>
              <a:gd name="connsiteY5" fmla="*/ 0 h 4167020"/>
              <a:gd name="connsiteX6" fmla="*/ 6545502 w 6545502"/>
              <a:gd name="connsiteY6" fmla="*/ 595382 h 4167020"/>
              <a:gd name="connsiteX7" fmla="*/ 6545502 w 6545502"/>
              <a:gd name="connsiteY7" fmla="*/ 2083796 h 4167020"/>
              <a:gd name="connsiteX8" fmla="*/ 6545502 w 6545502"/>
              <a:gd name="connsiteY8" fmla="*/ 2083796 h 4167020"/>
              <a:gd name="connsiteX9" fmla="*/ 6545502 w 6545502"/>
              <a:gd name="connsiteY9" fmla="*/ 2976851 h 4167020"/>
              <a:gd name="connsiteX10" fmla="*/ 6545502 w 6545502"/>
              <a:gd name="connsiteY10" fmla="*/ 2976839 h 4167020"/>
              <a:gd name="connsiteX11" fmla="*/ 5950120 w 6545502"/>
              <a:gd name="connsiteY11" fmla="*/ 3572221 h 4167020"/>
              <a:gd name="connsiteX12" fmla="*/ 1994047 w 6545502"/>
              <a:gd name="connsiteY12" fmla="*/ 3589474 h 4167020"/>
              <a:gd name="connsiteX13" fmla="*/ 125760 w 6545502"/>
              <a:gd name="connsiteY13" fmla="*/ 4167020 h 4167020"/>
              <a:gd name="connsiteX14" fmla="*/ 1090917 w 6545502"/>
              <a:gd name="connsiteY14" fmla="*/ 3572221 h 4167020"/>
              <a:gd name="connsiteX15" fmla="*/ 595382 w 6545502"/>
              <a:gd name="connsiteY15" fmla="*/ 3572221 h 4167020"/>
              <a:gd name="connsiteX16" fmla="*/ 0 w 6545502"/>
              <a:gd name="connsiteY16" fmla="*/ 2976839 h 4167020"/>
              <a:gd name="connsiteX17" fmla="*/ 0 w 6545502"/>
              <a:gd name="connsiteY17" fmla="*/ 2976851 h 4167020"/>
              <a:gd name="connsiteX18" fmla="*/ 0 w 6545502"/>
              <a:gd name="connsiteY18" fmla="*/ 2083796 h 4167020"/>
              <a:gd name="connsiteX19" fmla="*/ 0 w 6545502"/>
              <a:gd name="connsiteY19" fmla="*/ 2083796 h 4167020"/>
              <a:gd name="connsiteX20" fmla="*/ 0 w 6545502"/>
              <a:gd name="connsiteY20" fmla="*/ 595382 h 4167020"/>
              <a:gd name="connsiteX0" fmla="*/ 13855 w 6559357"/>
              <a:gd name="connsiteY0" fmla="*/ 595382 h 4083697"/>
              <a:gd name="connsiteX1" fmla="*/ 609237 w 6559357"/>
              <a:gd name="connsiteY1" fmla="*/ 0 h 4083697"/>
              <a:gd name="connsiteX2" fmla="*/ 1104772 w 6559357"/>
              <a:gd name="connsiteY2" fmla="*/ 0 h 4083697"/>
              <a:gd name="connsiteX3" fmla="*/ 1104772 w 6559357"/>
              <a:gd name="connsiteY3" fmla="*/ 0 h 4083697"/>
              <a:gd name="connsiteX4" fmla="*/ 2741148 w 6559357"/>
              <a:gd name="connsiteY4" fmla="*/ 0 h 4083697"/>
              <a:gd name="connsiteX5" fmla="*/ 5963975 w 6559357"/>
              <a:gd name="connsiteY5" fmla="*/ 0 h 4083697"/>
              <a:gd name="connsiteX6" fmla="*/ 6559357 w 6559357"/>
              <a:gd name="connsiteY6" fmla="*/ 595382 h 4083697"/>
              <a:gd name="connsiteX7" fmla="*/ 6559357 w 6559357"/>
              <a:gd name="connsiteY7" fmla="*/ 2083796 h 4083697"/>
              <a:gd name="connsiteX8" fmla="*/ 6559357 w 6559357"/>
              <a:gd name="connsiteY8" fmla="*/ 2083796 h 4083697"/>
              <a:gd name="connsiteX9" fmla="*/ 6559357 w 6559357"/>
              <a:gd name="connsiteY9" fmla="*/ 2976851 h 4083697"/>
              <a:gd name="connsiteX10" fmla="*/ 6559357 w 6559357"/>
              <a:gd name="connsiteY10" fmla="*/ 2976839 h 4083697"/>
              <a:gd name="connsiteX11" fmla="*/ 5963975 w 6559357"/>
              <a:gd name="connsiteY11" fmla="*/ 3572221 h 4083697"/>
              <a:gd name="connsiteX12" fmla="*/ 2007902 w 6559357"/>
              <a:gd name="connsiteY12" fmla="*/ 3589474 h 4083697"/>
              <a:gd name="connsiteX13" fmla="*/ 0 w 6559357"/>
              <a:gd name="connsiteY13" fmla="*/ 4083697 h 4083697"/>
              <a:gd name="connsiteX14" fmla="*/ 1104772 w 6559357"/>
              <a:gd name="connsiteY14" fmla="*/ 3572221 h 4083697"/>
              <a:gd name="connsiteX15" fmla="*/ 609237 w 6559357"/>
              <a:gd name="connsiteY15" fmla="*/ 3572221 h 4083697"/>
              <a:gd name="connsiteX16" fmla="*/ 13855 w 6559357"/>
              <a:gd name="connsiteY16" fmla="*/ 2976839 h 4083697"/>
              <a:gd name="connsiteX17" fmla="*/ 13855 w 6559357"/>
              <a:gd name="connsiteY17" fmla="*/ 2976851 h 4083697"/>
              <a:gd name="connsiteX18" fmla="*/ 13855 w 6559357"/>
              <a:gd name="connsiteY18" fmla="*/ 2083796 h 4083697"/>
              <a:gd name="connsiteX19" fmla="*/ 13855 w 6559357"/>
              <a:gd name="connsiteY19" fmla="*/ 2083796 h 4083697"/>
              <a:gd name="connsiteX20" fmla="*/ 13855 w 6559357"/>
              <a:gd name="connsiteY20" fmla="*/ 595382 h 4083697"/>
              <a:gd name="connsiteX0" fmla="*/ 0 w 6545502"/>
              <a:gd name="connsiteY0" fmla="*/ 595382 h 4000374"/>
              <a:gd name="connsiteX1" fmla="*/ 595382 w 6545502"/>
              <a:gd name="connsiteY1" fmla="*/ 0 h 4000374"/>
              <a:gd name="connsiteX2" fmla="*/ 1090917 w 6545502"/>
              <a:gd name="connsiteY2" fmla="*/ 0 h 4000374"/>
              <a:gd name="connsiteX3" fmla="*/ 1090917 w 6545502"/>
              <a:gd name="connsiteY3" fmla="*/ 0 h 4000374"/>
              <a:gd name="connsiteX4" fmla="*/ 2727293 w 6545502"/>
              <a:gd name="connsiteY4" fmla="*/ 0 h 4000374"/>
              <a:gd name="connsiteX5" fmla="*/ 5950120 w 6545502"/>
              <a:gd name="connsiteY5" fmla="*/ 0 h 4000374"/>
              <a:gd name="connsiteX6" fmla="*/ 6545502 w 6545502"/>
              <a:gd name="connsiteY6" fmla="*/ 595382 h 4000374"/>
              <a:gd name="connsiteX7" fmla="*/ 6545502 w 6545502"/>
              <a:gd name="connsiteY7" fmla="*/ 2083796 h 4000374"/>
              <a:gd name="connsiteX8" fmla="*/ 6545502 w 6545502"/>
              <a:gd name="connsiteY8" fmla="*/ 2083796 h 4000374"/>
              <a:gd name="connsiteX9" fmla="*/ 6545502 w 6545502"/>
              <a:gd name="connsiteY9" fmla="*/ 2976851 h 4000374"/>
              <a:gd name="connsiteX10" fmla="*/ 6545502 w 6545502"/>
              <a:gd name="connsiteY10" fmla="*/ 2976839 h 4000374"/>
              <a:gd name="connsiteX11" fmla="*/ 5950120 w 6545502"/>
              <a:gd name="connsiteY11" fmla="*/ 3572221 h 4000374"/>
              <a:gd name="connsiteX12" fmla="*/ 1994047 w 6545502"/>
              <a:gd name="connsiteY12" fmla="*/ 3589474 h 4000374"/>
              <a:gd name="connsiteX13" fmla="*/ 101123 w 6545502"/>
              <a:gd name="connsiteY13" fmla="*/ 4000374 h 4000374"/>
              <a:gd name="connsiteX14" fmla="*/ 1090917 w 6545502"/>
              <a:gd name="connsiteY14" fmla="*/ 3572221 h 4000374"/>
              <a:gd name="connsiteX15" fmla="*/ 595382 w 6545502"/>
              <a:gd name="connsiteY15" fmla="*/ 3572221 h 4000374"/>
              <a:gd name="connsiteX16" fmla="*/ 0 w 6545502"/>
              <a:gd name="connsiteY16" fmla="*/ 2976839 h 4000374"/>
              <a:gd name="connsiteX17" fmla="*/ 0 w 6545502"/>
              <a:gd name="connsiteY17" fmla="*/ 2976851 h 4000374"/>
              <a:gd name="connsiteX18" fmla="*/ 0 w 6545502"/>
              <a:gd name="connsiteY18" fmla="*/ 2083796 h 4000374"/>
              <a:gd name="connsiteX19" fmla="*/ 0 w 6545502"/>
              <a:gd name="connsiteY19" fmla="*/ 2083796 h 4000374"/>
              <a:gd name="connsiteX20" fmla="*/ 0 w 6545502"/>
              <a:gd name="connsiteY20" fmla="*/ 595382 h 400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45502" h="4000374">
                <a:moveTo>
                  <a:pt x="0" y="595382"/>
                </a:moveTo>
                <a:cubicBezTo>
                  <a:pt x="0" y="266562"/>
                  <a:pt x="266562" y="0"/>
                  <a:pt x="595382" y="0"/>
                </a:cubicBezTo>
                <a:lnTo>
                  <a:pt x="1090917" y="0"/>
                </a:lnTo>
                <a:lnTo>
                  <a:pt x="1090917" y="0"/>
                </a:lnTo>
                <a:lnTo>
                  <a:pt x="2727293" y="0"/>
                </a:lnTo>
                <a:lnTo>
                  <a:pt x="5950120" y="0"/>
                </a:lnTo>
                <a:cubicBezTo>
                  <a:pt x="6278940" y="0"/>
                  <a:pt x="6545502" y="266562"/>
                  <a:pt x="6545502" y="595382"/>
                </a:cubicBezTo>
                <a:lnTo>
                  <a:pt x="6545502" y="2083796"/>
                </a:lnTo>
                <a:lnTo>
                  <a:pt x="6545502" y="2083796"/>
                </a:lnTo>
                <a:lnTo>
                  <a:pt x="6545502" y="2976851"/>
                </a:lnTo>
                <a:lnTo>
                  <a:pt x="6545502" y="2976839"/>
                </a:lnTo>
                <a:cubicBezTo>
                  <a:pt x="6545502" y="3305659"/>
                  <a:pt x="6278940" y="3572221"/>
                  <a:pt x="5950120" y="3572221"/>
                </a:cubicBezTo>
                <a:lnTo>
                  <a:pt x="1994047" y="3589474"/>
                </a:lnTo>
                <a:lnTo>
                  <a:pt x="101123" y="4000374"/>
                </a:lnTo>
                <a:lnTo>
                  <a:pt x="1090917" y="3572221"/>
                </a:lnTo>
                <a:lnTo>
                  <a:pt x="595382" y="3572221"/>
                </a:lnTo>
                <a:cubicBezTo>
                  <a:pt x="266562" y="3572221"/>
                  <a:pt x="0" y="3305659"/>
                  <a:pt x="0" y="2976839"/>
                </a:cubicBezTo>
                <a:lnTo>
                  <a:pt x="0" y="2976851"/>
                </a:lnTo>
                <a:lnTo>
                  <a:pt x="0" y="2083796"/>
                </a:lnTo>
                <a:lnTo>
                  <a:pt x="0" y="2083796"/>
                </a:lnTo>
                <a:lnTo>
                  <a:pt x="0" y="595382"/>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Tree>
    <p:extLst>
      <p:ext uri="{BB962C8B-B14F-4D97-AF65-F5344CB8AC3E}">
        <p14:creationId xmlns:p14="http://schemas.microsoft.com/office/powerpoint/2010/main" val="18563523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306050" y="6457890"/>
            <a:ext cx="1968620" cy="400110"/>
          </a:xfrm>
          <a:prstGeom prst="rect">
            <a:avLst/>
          </a:prstGeom>
          <a:noFill/>
        </p:spPr>
        <p:txBody>
          <a:bodyPr wrap="square" rtlCol="0">
            <a:spAutoFit/>
          </a:bodyPr>
          <a:lstStyle/>
          <a:p>
            <a:r>
              <a:rPr kumimoji="1" lang="en-US" altLang="ja-JP" sz="2000" dirty="0" smtClean="0">
                <a:solidFill>
                  <a:srgbClr val="C00000"/>
                </a:solidFill>
              </a:rPr>
              <a:t>RC</a:t>
            </a:r>
            <a:r>
              <a:rPr kumimoji="1" lang="ja-JP" altLang="en-US" sz="2000" dirty="0" smtClean="0">
                <a:solidFill>
                  <a:srgbClr val="C00000"/>
                </a:solidFill>
              </a:rPr>
              <a:t> </a:t>
            </a:r>
            <a:r>
              <a:rPr kumimoji="1" lang="en-US" altLang="ja-JP" sz="2000" dirty="0" smtClean="0">
                <a:solidFill>
                  <a:srgbClr val="C00000"/>
                </a:solidFill>
              </a:rPr>
              <a:t>Solution</a:t>
            </a:r>
            <a:r>
              <a:rPr kumimoji="1" lang="ja-JP" altLang="en-US" sz="2000" dirty="0" smtClean="0">
                <a:solidFill>
                  <a:srgbClr val="C00000"/>
                </a:solidFill>
              </a:rPr>
              <a:t> </a:t>
            </a:r>
            <a:r>
              <a:rPr kumimoji="1" lang="en-US" altLang="ja-JP" sz="2000" dirty="0" smtClean="0">
                <a:solidFill>
                  <a:srgbClr val="C00000"/>
                </a:solidFill>
              </a:rPr>
              <a:t>Co.</a:t>
            </a:r>
            <a:endParaRPr kumimoji="1" lang="ja-JP" altLang="en-US" sz="2000" dirty="0">
              <a:solidFill>
                <a:srgbClr val="C00000"/>
              </a:solidFill>
            </a:endParaRPr>
          </a:p>
        </p:txBody>
      </p:sp>
      <p:sp>
        <p:nvSpPr>
          <p:cNvPr id="5" name="テキスト ボックス 4"/>
          <p:cNvSpPr txBox="1"/>
          <p:nvPr/>
        </p:nvSpPr>
        <p:spPr>
          <a:xfrm>
            <a:off x="5568463" y="2476377"/>
            <a:ext cx="5818400" cy="1569660"/>
          </a:xfrm>
          <a:prstGeom prst="rect">
            <a:avLst/>
          </a:prstGeom>
          <a:noFill/>
        </p:spPr>
        <p:txBody>
          <a:bodyPr wrap="square" rtlCol="0">
            <a:spAutoFit/>
          </a:bodyPr>
          <a:lstStyle/>
          <a:p>
            <a:r>
              <a:rPr lang="ja-JP" altLang="en-US" sz="4800" b="1" dirty="0" smtClean="0">
                <a:latin typeface="HG丸ｺﾞｼｯｸM-PRO" panose="020F0600000000000000" pitchFamily="50" charset="-128"/>
                <a:ea typeface="HG丸ｺﾞｼｯｸM-PRO" panose="020F0600000000000000" pitchFamily="50" charset="-128"/>
              </a:rPr>
              <a:t>スマートフォンならゆれくるコール</a:t>
            </a:r>
            <a:endParaRPr lang="en-US" altLang="ja-JP" sz="4800" b="1" dirty="0" smtClean="0">
              <a:latin typeface="HG丸ｺﾞｼｯｸM-PRO" panose="020F0600000000000000" pitchFamily="50" charset="-128"/>
              <a:ea typeface="HG丸ｺﾞｼｯｸM-PRO" panose="020F0600000000000000" pitchFamily="50" charset="-128"/>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612250"/>
            <a:ext cx="4273850" cy="4811136"/>
          </a:xfrm>
          <a:prstGeom prst="rect">
            <a:avLst/>
          </a:prstGeom>
        </p:spPr>
      </p:pic>
      <p:sp>
        <p:nvSpPr>
          <p:cNvPr id="8" name="角丸四角形吹き出し 2"/>
          <p:cNvSpPr/>
          <p:nvPr/>
        </p:nvSpPr>
        <p:spPr>
          <a:xfrm>
            <a:off x="5343161" y="1889185"/>
            <a:ext cx="6379916" cy="3174521"/>
          </a:xfrm>
          <a:custGeom>
            <a:avLst/>
            <a:gdLst>
              <a:gd name="connsiteX0" fmla="*/ 0 w 6545502"/>
              <a:gd name="connsiteY0" fmla="*/ 595382 h 3572221"/>
              <a:gd name="connsiteX1" fmla="*/ 595382 w 6545502"/>
              <a:gd name="connsiteY1" fmla="*/ 0 h 3572221"/>
              <a:gd name="connsiteX2" fmla="*/ 1090917 w 6545502"/>
              <a:gd name="connsiteY2" fmla="*/ 0 h 3572221"/>
              <a:gd name="connsiteX3" fmla="*/ 1090917 w 6545502"/>
              <a:gd name="connsiteY3" fmla="*/ 0 h 3572221"/>
              <a:gd name="connsiteX4" fmla="*/ 2727293 w 6545502"/>
              <a:gd name="connsiteY4" fmla="*/ 0 h 3572221"/>
              <a:gd name="connsiteX5" fmla="*/ 5950120 w 6545502"/>
              <a:gd name="connsiteY5" fmla="*/ 0 h 3572221"/>
              <a:gd name="connsiteX6" fmla="*/ 6545502 w 6545502"/>
              <a:gd name="connsiteY6" fmla="*/ 595382 h 3572221"/>
              <a:gd name="connsiteX7" fmla="*/ 6545502 w 6545502"/>
              <a:gd name="connsiteY7" fmla="*/ 2083796 h 3572221"/>
              <a:gd name="connsiteX8" fmla="*/ 6545502 w 6545502"/>
              <a:gd name="connsiteY8" fmla="*/ 2083796 h 3572221"/>
              <a:gd name="connsiteX9" fmla="*/ 6545502 w 6545502"/>
              <a:gd name="connsiteY9" fmla="*/ 2976851 h 3572221"/>
              <a:gd name="connsiteX10" fmla="*/ 6545502 w 6545502"/>
              <a:gd name="connsiteY10" fmla="*/ 2976839 h 3572221"/>
              <a:gd name="connsiteX11" fmla="*/ 5950120 w 6545502"/>
              <a:gd name="connsiteY11" fmla="*/ 3572221 h 3572221"/>
              <a:gd name="connsiteX12" fmla="*/ 2727293 w 6545502"/>
              <a:gd name="connsiteY12" fmla="*/ 3572221 h 3572221"/>
              <a:gd name="connsiteX13" fmla="*/ -150285 w 6545502"/>
              <a:gd name="connsiteY13" fmla="*/ 4279164 h 3572221"/>
              <a:gd name="connsiteX14" fmla="*/ 1090917 w 6545502"/>
              <a:gd name="connsiteY14" fmla="*/ 3572221 h 3572221"/>
              <a:gd name="connsiteX15" fmla="*/ 595382 w 6545502"/>
              <a:gd name="connsiteY15" fmla="*/ 3572221 h 3572221"/>
              <a:gd name="connsiteX16" fmla="*/ 0 w 6545502"/>
              <a:gd name="connsiteY16" fmla="*/ 2976839 h 3572221"/>
              <a:gd name="connsiteX17" fmla="*/ 0 w 6545502"/>
              <a:gd name="connsiteY17" fmla="*/ 2976851 h 3572221"/>
              <a:gd name="connsiteX18" fmla="*/ 0 w 6545502"/>
              <a:gd name="connsiteY18" fmla="*/ 2083796 h 3572221"/>
              <a:gd name="connsiteX19" fmla="*/ 0 w 6545502"/>
              <a:gd name="connsiteY19" fmla="*/ 2083796 h 3572221"/>
              <a:gd name="connsiteX20" fmla="*/ 0 w 6545502"/>
              <a:gd name="connsiteY20" fmla="*/ 595382 h 3572221"/>
              <a:gd name="connsiteX0" fmla="*/ 150285 w 6695787"/>
              <a:gd name="connsiteY0" fmla="*/ 595382 h 4279164"/>
              <a:gd name="connsiteX1" fmla="*/ 745667 w 6695787"/>
              <a:gd name="connsiteY1" fmla="*/ 0 h 4279164"/>
              <a:gd name="connsiteX2" fmla="*/ 1241202 w 6695787"/>
              <a:gd name="connsiteY2" fmla="*/ 0 h 4279164"/>
              <a:gd name="connsiteX3" fmla="*/ 1241202 w 6695787"/>
              <a:gd name="connsiteY3" fmla="*/ 0 h 4279164"/>
              <a:gd name="connsiteX4" fmla="*/ 2877578 w 6695787"/>
              <a:gd name="connsiteY4" fmla="*/ 0 h 4279164"/>
              <a:gd name="connsiteX5" fmla="*/ 6100405 w 6695787"/>
              <a:gd name="connsiteY5" fmla="*/ 0 h 4279164"/>
              <a:gd name="connsiteX6" fmla="*/ 6695787 w 6695787"/>
              <a:gd name="connsiteY6" fmla="*/ 595382 h 4279164"/>
              <a:gd name="connsiteX7" fmla="*/ 6695787 w 6695787"/>
              <a:gd name="connsiteY7" fmla="*/ 2083796 h 4279164"/>
              <a:gd name="connsiteX8" fmla="*/ 6695787 w 6695787"/>
              <a:gd name="connsiteY8" fmla="*/ 2083796 h 4279164"/>
              <a:gd name="connsiteX9" fmla="*/ 6695787 w 6695787"/>
              <a:gd name="connsiteY9" fmla="*/ 2976851 h 4279164"/>
              <a:gd name="connsiteX10" fmla="*/ 6695787 w 6695787"/>
              <a:gd name="connsiteY10" fmla="*/ 2976839 h 4279164"/>
              <a:gd name="connsiteX11" fmla="*/ 6100405 w 6695787"/>
              <a:gd name="connsiteY11" fmla="*/ 3572221 h 4279164"/>
              <a:gd name="connsiteX12" fmla="*/ 2144332 w 6695787"/>
              <a:gd name="connsiteY12" fmla="*/ 3589474 h 4279164"/>
              <a:gd name="connsiteX13" fmla="*/ 0 w 6695787"/>
              <a:gd name="connsiteY13" fmla="*/ 4279164 h 4279164"/>
              <a:gd name="connsiteX14" fmla="*/ 1241202 w 6695787"/>
              <a:gd name="connsiteY14" fmla="*/ 3572221 h 4279164"/>
              <a:gd name="connsiteX15" fmla="*/ 745667 w 6695787"/>
              <a:gd name="connsiteY15" fmla="*/ 3572221 h 4279164"/>
              <a:gd name="connsiteX16" fmla="*/ 150285 w 6695787"/>
              <a:gd name="connsiteY16" fmla="*/ 2976839 h 4279164"/>
              <a:gd name="connsiteX17" fmla="*/ 150285 w 6695787"/>
              <a:gd name="connsiteY17" fmla="*/ 2976851 h 4279164"/>
              <a:gd name="connsiteX18" fmla="*/ 150285 w 6695787"/>
              <a:gd name="connsiteY18" fmla="*/ 2083796 h 4279164"/>
              <a:gd name="connsiteX19" fmla="*/ 150285 w 6695787"/>
              <a:gd name="connsiteY19" fmla="*/ 2083796 h 4279164"/>
              <a:gd name="connsiteX20" fmla="*/ 150285 w 6695787"/>
              <a:gd name="connsiteY20" fmla="*/ 595382 h 4279164"/>
              <a:gd name="connsiteX0" fmla="*/ 0 w 6545502"/>
              <a:gd name="connsiteY0" fmla="*/ 595382 h 4167020"/>
              <a:gd name="connsiteX1" fmla="*/ 595382 w 6545502"/>
              <a:gd name="connsiteY1" fmla="*/ 0 h 4167020"/>
              <a:gd name="connsiteX2" fmla="*/ 1090917 w 6545502"/>
              <a:gd name="connsiteY2" fmla="*/ 0 h 4167020"/>
              <a:gd name="connsiteX3" fmla="*/ 1090917 w 6545502"/>
              <a:gd name="connsiteY3" fmla="*/ 0 h 4167020"/>
              <a:gd name="connsiteX4" fmla="*/ 2727293 w 6545502"/>
              <a:gd name="connsiteY4" fmla="*/ 0 h 4167020"/>
              <a:gd name="connsiteX5" fmla="*/ 5950120 w 6545502"/>
              <a:gd name="connsiteY5" fmla="*/ 0 h 4167020"/>
              <a:gd name="connsiteX6" fmla="*/ 6545502 w 6545502"/>
              <a:gd name="connsiteY6" fmla="*/ 595382 h 4167020"/>
              <a:gd name="connsiteX7" fmla="*/ 6545502 w 6545502"/>
              <a:gd name="connsiteY7" fmla="*/ 2083796 h 4167020"/>
              <a:gd name="connsiteX8" fmla="*/ 6545502 w 6545502"/>
              <a:gd name="connsiteY8" fmla="*/ 2083796 h 4167020"/>
              <a:gd name="connsiteX9" fmla="*/ 6545502 w 6545502"/>
              <a:gd name="connsiteY9" fmla="*/ 2976851 h 4167020"/>
              <a:gd name="connsiteX10" fmla="*/ 6545502 w 6545502"/>
              <a:gd name="connsiteY10" fmla="*/ 2976839 h 4167020"/>
              <a:gd name="connsiteX11" fmla="*/ 5950120 w 6545502"/>
              <a:gd name="connsiteY11" fmla="*/ 3572221 h 4167020"/>
              <a:gd name="connsiteX12" fmla="*/ 1994047 w 6545502"/>
              <a:gd name="connsiteY12" fmla="*/ 3589474 h 4167020"/>
              <a:gd name="connsiteX13" fmla="*/ 125760 w 6545502"/>
              <a:gd name="connsiteY13" fmla="*/ 4167020 h 4167020"/>
              <a:gd name="connsiteX14" fmla="*/ 1090917 w 6545502"/>
              <a:gd name="connsiteY14" fmla="*/ 3572221 h 4167020"/>
              <a:gd name="connsiteX15" fmla="*/ 595382 w 6545502"/>
              <a:gd name="connsiteY15" fmla="*/ 3572221 h 4167020"/>
              <a:gd name="connsiteX16" fmla="*/ 0 w 6545502"/>
              <a:gd name="connsiteY16" fmla="*/ 2976839 h 4167020"/>
              <a:gd name="connsiteX17" fmla="*/ 0 w 6545502"/>
              <a:gd name="connsiteY17" fmla="*/ 2976851 h 4167020"/>
              <a:gd name="connsiteX18" fmla="*/ 0 w 6545502"/>
              <a:gd name="connsiteY18" fmla="*/ 2083796 h 4167020"/>
              <a:gd name="connsiteX19" fmla="*/ 0 w 6545502"/>
              <a:gd name="connsiteY19" fmla="*/ 2083796 h 4167020"/>
              <a:gd name="connsiteX20" fmla="*/ 0 w 6545502"/>
              <a:gd name="connsiteY20" fmla="*/ 595382 h 4167020"/>
              <a:gd name="connsiteX0" fmla="*/ 0 w 6545502"/>
              <a:gd name="connsiteY0" fmla="*/ 595382 h 4022581"/>
              <a:gd name="connsiteX1" fmla="*/ 595382 w 6545502"/>
              <a:gd name="connsiteY1" fmla="*/ 0 h 4022581"/>
              <a:gd name="connsiteX2" fmla="*/ 1090917 w 6545502"/>
              <a:gd name="connsiteY2" fmla="*/ 0 h 4022581"/>
              <a:gd name="connsiteX3" fmla="*/ 1090917 w 6545502"/>
              <a:gd name="connsiteY3" fmla="*/ 0 h 4022581"/>
              <a:gd name="connsiteX4" fmla="*/ 2727293 w 6545502"/>
              <a:gd name="connsiteY4" fmla="*/ 0 h 4022581"/>
              <a:gd name="connsiteX5" fmla="*/ 5950120 w 6545502"/>
              <a:gd name="connsiteY5" fmla="*/ 0 h 4022581"/>
              <a:gd name="connsiteX6" fmla="*/ 6545502 w 6545502"/>
              <a:gd name="connsiteY6" fmla="*/ 595382 h 4022581"/>
              <a:gd name="connsiteX7" fmla="*/ 6545502 w 6545502"/>
              <a:gd name="connsiteY7" fmla="*/ 2083796 h 4022581"/>
              <a:gd name="connsiteX8" fmla="*/ 6545502 w 6545502"/>
              <a:gd name="connsiteY8" fmla="*/ 2083796 h 4022581"/>
              <a:gd name="connsiteX9" fmla="*/ 6545502 w 6545502"/>
              <a:gd name="connsiteY9" fmla="*/ 2976851 h 4022581"/>
              <a:gd name="connsiteX10" fmla="*/ 6545502 w 6545502"/>
              <a:gd name="connsiteY10" fmla="*/ 2976839 h 4022581"/>
              <a:gd name="connsiteX11" fmla="*/ 5950120 w 6545502"/>
              <a:gd name="connsiteY11" fmla="*/ 3572221 h 4022581"/>
              <a:gd name="connsiteX12" fmla="*/ 1994047 w 6545502"/>
              <a:gd name="connsiteY12" fmla="*/ 3589474 h 4022581"/>
              <a:gd name="connsiteX13" fmla="*/ 33179 w 6545502"/>
              <a:gd name="connsiteY13" fmla="*/ 4022581 h 4022581"/>
              <a:gd name="connsiteX14" fmla="*/ 1090917 w 6545502"/>
              <a:gd name="connsiteY14" fmla="*/ 3572221 h 4022581"/>
              <a:gd name="connsiteX15" fmla="*/ 595382 w 6545502"/>
              <a:gd name="connsiteY15" fmla="*/ 3572221 h 4022581"/>
              <a:gd name="connsiteX16" fmla="*/ 0 w 6545502"/>
              <a:gd name="connsiteY16" fmla="*/ 2976839 h 4022581"/>
              <a:gd name="connsiteX17" fmla="*/ 0 w 6545502"/>
              <a:gd name="connsiteY17" fmla="*/ 2976851 h 4022581"/>
              <a:gd name="connsiteX18" fmla="*/ 0 w 6545502"/>
              <a:gd name="connsiteY18" fmla="*/ 2083796 h 4022581"/>
              <a:gd name="connsiteX19" fmla="*/ 0 w 6545502"/>
              <a:gd name="connsiteY19" fmla="*/ 2083796 h 4022581"/>
              <a:gd name="connsiteX20" fmla="*/ 0 w 6545502"/>
              <a:gd name="connsiteY20" fmla="*/ 595382 h 4022581"/>
              <a:gd name="connsiteX0" fmla="*/ 0 w 6545502"/>
              <a:gd name="connsiteY0" fmla="*/ 595382 h 3941334"/>
              <a:gd name="connsiteX1" fmla="*/ 595382 w 6545502"/>
              <a:gd name="connsiteY1" fmla="*/ 0 h 3941334"/>
              <a:gd name="connsiteX2" fmla="*/ 1090917 w 6545502"/>
              <a:gd name="connsiteY2" fmla="*/ 0 h 3941334"/>
              <a:gd name="connsiteX3" fmla="*/ 1090917 w 6545502"/>
              <a:gd name="connsiteY3" fmla="*/ 0 h 3941334"/>
              <a:gd name="connsiteX4" fmla="*/ 2727293 w 6545502"/>
              <a:gd name="connsiteY4" fmla="*/ 0 h 3941334"/>
              <a:gd name="connsiteX5" fmla="*/ 5950120 w 6545502"/>
              <a:gd name="connsiteY5" fmla="*/ 0 h 3941334"/>
              <a:gd name="connsiteX6" fmla="*/ 6545502 w 6545502"/>
              <a:gd name="connsiteY6" fmla="*/ 595382 h 3941334"/>
              <a:gd name="connsiteX7" fmla="*/ 6545502 w 6545502"/>
              <a:gd name="connsiteY7" fmla="*/ 2083796 h 3941334"/>
              <a:gd name="connsiteX8" fmla="*/ 6545502 w 6545502"/>
              <a:gd name="connsiteY8" fmla="*/ 2083796 h 3941334"/>
              <a:gd name="connsiteX9" fmla="*/ 6545502 w 6545502"/>
              <a:gd name="connsiteY9" fmla="*/ 2976851 h 3941334"/>
              <a:gd name="connsiteX10" fmla="*/ 6545502 w 6545502"/>
              <a:gd name="connsiteY10" fmla="*/ 2976839 h 3941334"/>
              <a:gd name="connsiteX11" fmla="*/ 5950120 w 6545502"/>
              <a:gd name="connsiteY11" fmla="*/ 3572221 h 3941334"/>
              <a:gd name="connsiteX12" fmla="*/ 1994047 w 6545502"/>
              <a:gd name="connsiteY12" fmla="*/ 3589474 h 3941334"/>
              <a:gd name="connsiteX13" fmla="*/ 283148 w 6545502"/>
              <a:gd name="connsiteY13" fmla="*/ 3941334 h 3941334"/>
              <a:gd name="connsiteX14" fmla="*/ 1090917 w 6545502"/>
              <a:gd name="connsiteY14" fmla="*/ 3572221 h 3941334"/>
              <a:gd name="connsiteX15" fmla="*/ 595382 w 6545502"/>
              <a:gd name="connsiteY15" fmla="*/ 3572221 h 3941334"/>
              <a:gd name="connsiteX16" fmla="*/ 0 w 6545502"/>
              <a:gd name="connsiteY16" fmla="*/ 2976839 h 3941334"/>
              <a:gd name="connsiteX17" fmla="*/ 0 w 6545502"/>
              <a:gd name="connsiteY17" fmla="*/ 2976851 h 3941334"/>
              <a:gd name="connsiteX18" fmla="*/ 0 w 6545502"/>
              <a:gd name="connsiteY18" fmla="*/ 2083796 h 3941334"/>
              <a:gd name="connsiteX19" fmla="*/ 0 w 6545502"/>
              <a:gd name="connsiteY19" fmla="*/ 2083796 h 3941334"/>
              <a:gd name="connsiteX20" fmla="*/ 0 w 6545502"/>
              <a:gd name="connsiteY20" fmla="*/ 595382 h 394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45502" h="3941334">
                <a:moveTo>
                  <a:pt x="0" y="595382"/>
                </a:moveTo>
                <a:cubicBezTo>
                  <a:pt x="0" y="266562"/>
                  <a:pt x="266562" y="0"/>
                  <a:pt x="595382" y="0"/>
                </a:cubicBezTo>
                <a:lnTo>
                  <a:pt x="1090917" y="0"/>
                </a:lnTo>
                <a:lnTo>
                  <a:pt x="1090917" y="0"/>
                </a:lnTo>
                <a:lnTo>
                  <a:pt x="2727293" y="0"/>
                </a:lnTo>
                <a:lnTo>
                  <a:pt x="5950120" y="0"/>
                </a:lnTo>
                <a:cubicBezTo>
                  <a:pt x="6278940" y="0"/>
                  <a:pt x="6545502" y="266562"/>
                  <a:pt x="6545502" y="595382"/>
                </a:cubicBezTo>
                <a:lnTo>
                  <a:pt x="6545502" y="2083796"/>
                </a:lnTo>
                <a:lnTo>
                  <a:pt x="6545502" y="2083796"/>
                </a:lnTo>
                <a:lnTo>
                  <a:pt x="6545502" y="2976851"/>
                </a:lnTo>
                <a:lnTo>
                  <a:pt x="6545502" y="2976839"/>
                </a:lnTo>
                <a:cubicBezTo>
                  <a:pt x="6545502" y="3305659"/>
                  <a:pt x="6278940" y="3572221"/>
                  <a:pt x="5950120" y="3572221"/>
                </a:cubicBezTo>
                <a:lnTo>
                  <a:pt x="1994047" y="3589474"/>
                </a:lnTo>
                <a:lnTo>
                  <a:pt x="283148" y="3941334"/>
                </a:lnTo>
                <a:lnTo>
                  <a:pt x="1090917" y="3572221"/>
                </a:lnTo>
                <a:lnTo>
                  <a:pt x="595382" y="3572221"/>
                </a:lnTo>
                <a:cubicBezTo>
                  <a:pt x="266562" y="3572221"/>
                  <a:pt x="0" y="3305659"/>
                  <a:pt x="0" y="2976839"/>
                </a:cubicBezTo>
                <a:lnTo>
                  <a:pt x="0" y="2976851"/>
                </a:lnTo>
                <a:lnTo>
                  <a:pt x="0" y="2083796"/>
                </a:lnTo>
                <a:lnTo>
                  <a:pt x="0" y="2083796"/>
                </a:lnTo>
                <a:lnTo>
                  <a:pt x="0" y="595382"/>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12" name="タイトル 1"/>
          <p:cNvSpPr txBox="1">
            <a:spLocks/>
          </p:cNvSpPr>
          <p:nvPr/>
        </p:nvSpPr>
        <p:spPr>
          <a:xfrm>
            <a:off x="7359650" y="525412"/>
            <a:ext cx="4102635" cy="8684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5400" b="1" dirty="0" smtClean="0">
                <a:latin typeface="HG丸ｺﾞｼｯｸM-PRO" panose="020F0600000000000000" pitchFamily="50" charset="-128"/>
                <a:ea typeface="HG丸ｺﾞｼｯｸM-PRO" panose="020F0600000000000000" pitchFamily="50" charset="-128"/>
              </a:rPr>
              <a:t>まとめ</a:t>
            </a:r>
            <a:endParaRPr lang="ja-JP" altLang="en-US" sz="5400" b="1" dirty="0">
              <a:latin typeface="HG丸ｺﾞｼｯｸM-PRO" panose="020F0600000000000000" pitchFamily="50" charset="-128"/>
              <a:ea typeface="HG丸ｺﾞｼｯｸM-PRO" panose="020F0600000000000000" pitchFamily="50" charset="-128"/>
            </a:endParaRPr>
          </a:p>
        </p:txBody>
      </p:sp>
      <p:pic>
        <p:nvPicPr>
          <p:cNvPr id="13" name="コンテンツ プレースホルダ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8008" y="123040"/>
            <a:ext cx="6161642" cy="1259092"/>
          </a:xfrm>
          <a:prstGeom prst="rect">
            <a:avLst/>
          </a:prstGeom>
        </p:spPr>
      </p:pic>
    </p:spTree>
    <p:extLst>
      <p:ext uri="{BB962C8B-B14F-4D97-AF65-F5344CB8AC3E}">
        <p14:creationId xmlns:p14="http://schemas.microsoft.com/office/powerpoint/2010/main" val="1217472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306050" y="6457890"/>
            <a:ext cx="1968620" cy="400110"/>
          </a:xfrm>
          <a:prstGeom prst="rect">
            <a:avLst/>
          </a:prstGeom>
          <a:noFill/>
        </p:spPr>
        <p:txBody>
          <a:bodyPr wrap="square" rtlCol="0">
            <a:spAutoFit/>
          </a:bodyPr>
          <a:lstStyle/>
          <a:p>
            <a:r>
              <a:rPr kumimoji="1" lang="en-US" altLang="ja-JP" sz="2000" dirty="0" smtClean="0">
                <a:solidFill>
                  <a:srgbClr val="C00000"/>
                </a:solidFill>
              </a:rPr>
              <a:t>RC</a:t>
            </a:r>
            <a:r>
              <a:rPr kumimoji="1" lang="ja-JP" altLang="en-US" sz="2000" dirty="0" smtClean="0">
                <a:solidFill>
                  <a:srgbClr val="C00000"/>
                </a:solidFill>
              </a:rPr>
              <a:t> </a:t>
            </a:r>
            <a:r>
              <a:rPr kumimoji="1" lang="en-US" altLang="ja-JP" sz="2000" dirty="0" smtClean="0">
                <a:solidFill>
                  <a:srgbClr val="C00000"/>
                </a:solidFill>
              </a:rPr>
              <a:t>Solution</a:t>
            </a:r>
            <a:r>
              <a:rPr kumimoji="1" lang="ja-JP" altLang="en-US" sz="2000" dirty="0" smtClean="0">
                <a:solidFill>
                  <a:srgbClr val="C00000"/>
                </a:solidFill>
              </a:rPr>
              <a:t> </a:t>
            </a:r>
            <a:r>
              <a:rPr kumimoji="1" lang="en-US" altLang="ja-JP" sz="2000" dirty="0" smtClean="0">
                <a:solidFill>
                  <a:srgbClr val="C00000"/>
                </a:solidFill>
              </a:rPr>
              <a:t>Co.</a:t>
            </a:r>
            <a:endParaRPr kumimoji="1" lang="ja-JP" altLang="en-US" sz="2000" dirty="0">
              <a:solidFill>
                <a:srgbClr val="C00000"/>
              </a:solidFill>
            </a:endParaRPr>
          </a:p>
        </p:txBody>
      </p:sp>
      <p:sp>
        <p:nvSpPr>
          <p:cNvPr id="5" name="テキスト ボックス 4"/>
          <p:cNvSpPr txBox="1"/>
          <p:nvPr/>
        </p:nvSpPr>
        <p:spPr>
          <a:xfrm>
            <a:off x="5568463" y="2476377"/>
            <a:ext cx="5818400" cy="1569660"/>
          </a:xfrm>
          <a:prstGeom prst="rect">
            <a:avLst/>
          </a:prstGeom>
          <a:noFill/>
        </p:spPr>
        <p:txBody>
          <a:bodyPr wrap="square" rtlCol="0">
            <a:spAutoFit/>
          </a:bodyPr>
          <a:lstStyle/>
          <a:p>
            <a:r>
              <a:rPr lang="ja-JP" altLang="en-US" sz="4800" b="1" dirty="0" smtClean="0">
                <a:latin typeface="HG丸ｺﾞｼｯｸM-PRO" panose="020F0600000000000000" pitchFamily="50" charset="-128"/>
                <a:ea typeface="HG丸ｺﾞｼｯｸM-PRO" panose="020F0600000000000000" pitchFamily="50" charset="-128"/>
              </a:rPr>
              <a:t>プレミアムサービスなら、もっと安心</a:t>
            </a:r>
            <a:endParaRPr lang="en-US" altLang="ja-JP" sz="4800" b="1" dirty="0" smtClean="0">
              <a:latin typeface="HG丸ｺﾞｼｯｸM-PRO" panose="020F0600000000000000" pitchFamily="50" charset="-128"/>
              <a:ea typeface="HG丸ｺﾞｼｯｸM-PRO" panose="020F0600000000000000" pitchFamily="50" charset="-128"/>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612250"/>
            <a:ext cx="4273850" cy="4811136"/>
          </a:xfrm>
          <a:prstGeom prst="rect">
            <a:avLst/>
          </a:prstGeom>
        </p:spPr>
      </p:pic>
      <p:sp>
        <p:nvSpPr>
          <p:cNvPr id="8" name="角丸四角形吹き出し 2"/>
          <p:cNvSpPr/>
          <p:nvPr/>
        </p:nvSpPr>
        <p:spPr>
          <a:xfrm>
            <a:off x="5343161" y="1889185"/>
            <a:ext cx="6403362" cy="3174521"/>
          </a:xfrm>
          <a:custGeom>
            <a:avLst/>
            <a:gdLst>
              <a:gd name="connsiteX0" fmla="*/ 0 w 6545502"/>
              <a:gd name="connsiteY0" fmla="*/ 595382 h 3572221"/>
              <a:gd name="connsiteX1" fmla="*/ 595382 w 6545502"/>
              <a:gd name="connsiteY1" fmla="*/ 0 h 3572221"/>
              <a:gd name="connsiteX2" fmla="*/ 1090917 w 6545502"/>
              <a:gd name="connsiteY2" fmla="*/ 0 h 3572221"/>
              <a:gd name="connsiteX3" fmla="*/ 1090917 w 6545502"/>
              <a:gd name="connsiteY3" fmla="*/ 0 h 3572221"/>
              <a:gd name="connsiteX4" fmla="*/ 2727293 w 6545502"/>
              <a:gd name="connsiteY4" fmla="*/ 0 h 3572221"/>
              <a:gd name="connsiteX5" fmla="*/ 5950120 w 6545502"/>
              <a:gd name="connsiteY5" fmla="*/ 0 h 3572221"/>
              <a:gd name="connsiteX6" fmla="*/ 6545502 w 6545502"/>
              <a:gd name="connsiteY6" fmla="*/ 595382 h 3572221"/>
              <a:gd name="connsiteX7" fmla="*/ 6545502 w 6545502"/>
              <a:gd name="connsiteY7" fmla="*/ 2083796 h 3572221"/>
              <a:gd name="connsiteX8" fmla="*/ 6545502 w 6545502"/>
              <a:gd name="connsiteY8" fmla="*/ 2083796 h 3572221"/>
              <a:gd name="connsiteX9" fmla="*/ 6545502 w 6545502"/>
              <a:gd name="connsiteY9" fmla="*/ 2976851 h 3572221"/>
              <a:gd name="connsiteX10" fmla="*/ 6545502 w 6545502"/>
              <a:gd name="connsiteY10" fmla="*/ 2976839 h 3572221"/>
              <a:gd name="connsiteX11" fmla="*/ 5950120 w 6545502"/>
              <a:gd name="connsiteY11" fmla="*/ 3572221 h 3572221"/>
              <a:gd name="connsiteX12" fmla="*/ 2727293 w 6545502"/>
              <a:gd name="connsiteY12" fmla="*/ 3572221 h 3572221"/>
              <a:gd name="connsiteX13" fmla="*/ -150285 w 6545502"/>
              <a:gd name="connsiteY13" fmla="*/ 4279164 h 3572221"/>
              <a:gd name="connsiteX14" fmla="*/ 1090917 w 6545502"/>
              <a:gd name="connsiteY14" fmla="*/ 3572221 h 3572221"/>
              <a:gd name="connsiteX15" fmla="*/ 595382 w 6545502"/>
              <a:gd name="connsiteY15" fmla="*/ 3572221 h 3572221"/>
              <a:gd name="connsiteX16" fmla="*/ 0 w 6545502"/>
              <a:gd name="connsiteY16" fmla="*/ 2976839 h 3572221"/>
              <a:gd name="connsiteX17" fmla="*/ 0 w 6545502"/>
              <a:gd name="connsiteY17" fmla="*/ 2976851 h 3572221"/>
              <a:gd name="connsiteX18" fmla="*/ 0 w 6545502"/>
              <a:gd name="connsiteY18" fmla="*/ 2083796 h 3572221"/>
              <a:gd name="connsiteX19" fmla="*/ 0 w 6545502"/>
              <a:gd name="connsiteY19" fmla="*/ 2083796 h 3572221"/>
              <a:gd name="connsiteX20" fmla="*/ 0 w 6545502"/>
              <a:gd name="connsiteY20" fmla="*/ 595382 h 3572221"/>
              <a:gd name="connsiteX0" fmla="*/ 150285 w 6695787"/>
              <a:gd name="connsiteY0" fmla="*/ 595382 h 4279164"/>
              <a:gd name="connsiteX1" fmla="*/ 745667 w 6695787"/>
              <a:gd name="connsiteY1" fmla="*/ 0 h 4279164"/>
              <a:gd name="connsiteX2" fmla="*/ 1241202 w 6695787"/>
              <a:gd name="connsiteY2" fmla="*/ 0 h 4279164"/>
              <a:gd name="connsiteX3" fmla="*/ 1241202 w 6695787"/>
              <a:gd name="connsiteY3" fmla="*/ 0 h 4279164"/>
              <a:gd name="connsiteX4" fmla="*/ 2877578 w 6695787"/>
              <a:gd name="connsiteY4" fmla="*/ 0 h 4279164"/>
              <a:gd name="connsiteX5" fmla="*/ 6100405 w 6695787"/>
              <a:gd name="connsiteY5" fmla="*/ 0 h 4279164"/>
              <a:gd name="connsiteX6" fmla="*/ 6695787 w 6695787"/>
              <a:gd name="connsiteY6" fmla="*/ 595382 h 4279164"/>
              <a:gd name="connsiteX7" fmla="*/ 6695787 w 6695787"/>
              <a:gd name="connsiteY7" fmla="*/ 2083796 h 4279164"/>
              <a:gd name="connsiteX8" fmla="*/ 6695787 w 6695787"/>
              <a:gd name="connsiteY8" fmla="*/ 2083796 h 4279164"/>
              <a:gd name="connsiteX9" fmla="*/ 6695787 w 6695787"/>
              <a:gd name="connsiteY9" fmla="*/ 2976851 h 4279164"/>
              <a:gd name="connsiteX10" fmla="*/ 6695787 w 6695787"/>
              <a:gd name="connsiteY10" fmla="*/ 2976839 h 4279164"/>
              <a:gd name="connsiteX11" fmla="*/ 6100405 w 6695787"/>
              <a:gd name="connsiteY11" fmla="*/ 3572221 h 4279164"/>
              <a:gd name="connsiteX12" fmla="*/ 2144332 w 6695787"/>
              <a:gd name="connsiteY12" fmla="*/ 3589474 h 4279164"/>
              <a:gd name="connsiteX13" fmla="*/ 0 w 6695787"/>
              <a:gd name="connsiteY13" fmla="*/ 4279164 h 4279164"/>
              <a:gd name="connsiteX14" fmla="*/ 1241202 w 6695787"/>
              <a:gd name="connsiteY14" fmla="*/ 3572221 h 4279164"/>
              <a:gd name="connsiteX15" fmla="*/ 745667 w 6695787"/>
              <a:gd name="connsiteY15" fmla="*/ 3572221 h 4279164"/>
              <a:gd name="connsiteX16" fmla="*/ 150285 w 6695787"/>
              <a:gd name="connsiteY16" fmla="*/ 2976839 h 4279164"/>
              <a:gd name="connsiteX17" fmla="*/ 150285 w 6695787"/>
              <a:gd name="connsiteY17" fmla="*/ 2976851 h 4279164"/>
              <a:gd name="connsiteX18" fmla="*/ 150285 w 6695787"/>
              <a:gd name="connsiteY18" fmla="*/ 2083796 h 4279164"/>
              <a:gd name="connsiteX19" fmla="*/ 150285 w 6695787"/>
              <a:gd name="connsiteY19" fmla="*/ 2083796 h 4279164"/>
              <a:gd name="connsiteX20" fmla="*/ 150285 w 6695787"/>
              <a:gd name="connsiteY20" fmla="*/ 595382 h 4279164"/>
              <a:gd name="connsiteX0" fmla="*/ 0 w 6545502"/>
              <a:gd name="connsiteY0" fmla="*/ 595382 h 4167020"/>
              <a:gd name="connsiteX1" fmla="*/ 595382 w 6545502"/>
              <a:gd name="connsiteY1" fmla="*/ 0 h 4167020"/>
              <a:gd name="connsiteX2" fmla="*/ 1090917 w 6545502"/>
              <a:gd name="connsiteY2" fmla="*/ 0 h 4167020"/>
              <a:gd name="connsiteX3" fmla="*/ 1090917 w 6545502"/>
              <a:gd name="connsiteY3" fmla="*/ 0 h 4167020"/>
              <a:gd name="connsiteX4" fmla="*/ 2727293 w 6545502"/>
              <a:gd name="connsiteY4" fmla="*/ 0 h 4167020"/>
              <a:gd name="connsiteX5" fmla="*/ 5950120 w 6545502"/>
              <a:gd name="connsiteY5" fmla="*/ 0 h 4167020"/>
              <a:gd name="connsiteX6" fmla="*/ 6545502 w 6545502"/>
              <a:gd name="connsiteY6" fmla="*/ 595382 h 4167020"/>
              <a:gd name="connsiteX7" fmla="*/ 6545502 w 6545502"/>
              <a:gd name="connsiteY7" fmla="*/ 2083796 h 4167020"/>
              <a:gd name="connsiteX8" fmla="*/ 6545502 w 6545502"/>
              <a:gd name="connsiteY8" fmla="*/ 2083796 h 4167020"/>
              <a:gd name="connsiteX9" fmla="*/ 6545502 w 6545502"/>
              <a:gd name="connsiteY9" fmla="*/ 2976851 h 4167020"/>
              <a:gd name="connsiteX10" fmla="*/ 6545502 w 6545502"/>
              <a:gd name="connsiteY10" fmla="*/ 2976839 h 4167020"/>
              <a:gd name="connsiteX11" fmla="*/ 5950120 w 6545502"/>
              <a:gd name="connsiteY11" fmla="*/ 3572221 h 4167020"/>
              <a:gd name="connsiteX12" fmla="*/ 1994047 w 6545502"/>
              <a:gd name="connsiteY12" fmla="*/ 3589474 h 4167020"/>
              <a:gd name="connsiteX13" fmla="*/ 125760 w 6545502"/>
              <a:gd name="connsiteY13" fmla="*/ 4167020 h 4167020"/>
              <a:gd name="connsiteX14" fmla="*/ 1090917 w 6545502"/>
              <a:gd name="connsiteY14" fmla="*/ 3572221 h 4167020"/>
              <a:gd name="connsiteX15" fmla="*/ 595382 w 6545502"/>
              <a:gd name="connsiteY15" fmla="*/ 3572221 h 4167020"/>
              <a:gd name="connsiteX16" fmla="*/ 0 w 6545502"/>
              <a:gd name="connsiteY16" fmla="*/ 2976839 h 4167020"/>
              <a:gd name="connsiteX17" fmla="*/ 0 w 6545502"/>
              <a:gd name="connsiteY17" fmla="*/ 2976851 h 4167020"/>
              <a:gd name="connsiteX18" fmla="*/ 0 w 6545502"/>
              <a:gd name="connsiteY18" fmla="*/ 2083796 h 4167020"/>
              <a:gd name="connsiteX19" fmla="*/ 0 w 6545502"/>
              <a:gd name="connsiteY19" fmla="*/ 2083796 h 4167020"/>
              <a:gd name="connsiteX20" fmla="*/ 0 w 6545502"/>
              <a:gd name="connsiteY20" fmla="*/ 595382 h 4167020"/>
              <a:gd name="connsiteX0" fmla="*/ 0 w 6545502"/>
              <a:gd name="connsiteY0" fmla="*/ 595382 h 4022581"/>
              <a:gd name="connsiteX1" fmla="*/ 595382 w 6545502"/>
              <a:gd name="connsiteY1" fmla="*/ 0 h 4022581"/>
              <a:gd name="connsiteX2" fmla="*/ 1090917 w 6545502"/>
              <a:gd name="connsiteY2" fmla="*/ 0 h 4022581"/>
              <a:gd name="connsiteX3" fmla="*/ 1090917 w 6545502"/>
              <a:gd name="connsiteY3" fmla="*/ 0 h 4022581"/>
              <a:gd name="connsiteX4" fmla="*/ 2727293 w 6545502"/>
              <a:gd name="connsiteY4" fmla="*/ 0 h 4022581"/>
              <a:gd name="connsiteX5" fmla="*/ 5950120 w 6545502"/>
              <a:gd name="connsiteY5" fmla="*/ 0 h 4022581"/>
              <a:gd name="connsiteX6" fmla="*/ 6545502 w 6545502"/>
              <a:gd name="connsiteY6" fmla="*/ 595382 h 4022581"/>
              <a:gd name="connsiteX7" fmla="*/ 6545502 w 6545502"/>
              <a:gd name="connsiteY7" fmla="*/ 2083796 h 4022581"/>
              <a:gd name="connsiteX8" fmla="*/ 6545502 w 6545502"/>
              <a:gd name="connsiteY8" fmla="*/ 2083796 h 4022581"/>
              <a:gd name="connsiteX9" fmla="*/ 6545502 w 6545502"/>
              <a:gd name="connsiteY9" fmla="*/ 2976851 h 4022581"/>
              <a:gd name="connsiteX10" fmla="*/ 6545502 w 6545502"/>
              <a:gd name="connsiteY10" fmla="*/ 2976839 h 4022581"/>
              <a:gd name="connsiteX11" fmla="*/ 5950120 w 6545502"/>
              <a:gd name="connsiteY11" fmla="*/ 3572221 h 4022581"/>
              <a:gd name="connsiteX12" fmla="*/ 1994047 w 6545502"/>
              <a:gd name="connsiteY12" fmla="*/ 3589474 h 4022581"/>
              <a:gd name="connsiteX13" fmla="*/ 33179 w 6545502"/>
              <a:gd name="connsiteY13" fmla="*/ 4022581 h 4022581"/>
              <a:gd name="connsiteX14" fmla="*/ 1090917 w 6545502"/>
              <a:gd name="connsiteY14" fmla="*/ 3572221 h 4022581"/>
              <a:gd name="connsiteX15" fmla="*/ 595382 w 6545502"/>
              <a:gd name="connsiteY15" fmla="*/ 3572221 h 4022581"/>
              <a:gd name="connsiteX16" fmla="*/ 0 w 6545502"/>
              <a:gd name="connsiteY16" fmla="*/ 2976839 h 4022581"/>
              <a:gd name="connsiteX17" fmla="*/ 0 w 6545502"/>
              <a:gd name="connsiteY17" fmla="*/ 2976851 h 4022581"/>
              <a:gd name="connsiteX18" fmla="*/ 0 w 6545502"/>
              <a:gd name="connsiteY18" fmla="*/ 2083796 h 4022581"/>
              <a:gd name="connsiteX19" fmla="*/ 0 w 6545502"/>
              <a:gd name="connsiteY19" fmla="*/ 2083796 h 4022581"/>
              <a:gd name="connsiteX20" fmla="*/ 0 w 6545502"/>
              <a:gd name="connsiteY20" fmla="*/ 595382 h 4022581"/>
              <a:gd name="connsiteX0" fmla="*/ 0 w 6545502"/>
              <a:gd name="connsiteY0" fmla="*/ 595382 h 3941334"/>
              <a:gd name="connsiteX1" fmla="*/ 595382 w 6545502"/>
              <a:gd name="connsiteY1" fmla="*/ 0 h 3941334"/>
              <a:gd name="connsiteX2" fmla="*/ 1090917 w 6545502"/>
              <a:gd name="connsiteY2" fmla="*/ 0 h 3941334"/>
              <a:gd name="connsiteX3" fmla="*/ 1090917 w 6545502"/>
              <a:gd name="connsiteY3" fmla="*/ 0 h 3941334"/>
              <a:gd name="connsiteX4" fmla="*/ 2727293 w 6545502"/>
              <a:gd name="connsiteY4" fmla="*/ 0 h 3941334"/>
              <a:gd name="connsiteX5" fmla="*/ 5950120 w 6545502"/>
              <a:gd name="connsiteY5" fmla="*/ 0 h 3941334"/>
              <a:gd name="connsiteX6" fmla="*/ 6545502 w 6545502"/>
              <a:gd name="connsiteY6" fmla="*/ 595382 h 3941334"/>
              <a:gd name="connsiteX7" fmla="*/ 6545502 w 6545502"/>
              <a:gd name="connsiteY7" fmla="*/ 2083796 h 3941334"/>
              <a:gd name="connsiteX8" fmla="*/ 6545502 w 6545502"/>
              <a:gd name="connsiteY8" fmla="*/ 2083796 h 3941334"/>
              <a:gd name="connsiteX9" fmla="*/ 6545502 w 6545502"/>
              <a:gd name="connsiteY9" fmla="*/ 2976851 h 3941334"/>
              <a:gd name="connsiteX10" fmla="*/ 6545502 w 6545502"/>
              <a:gd name="connsiteY10" fmla="*/ 2976839 h 3941334"/>
              <a:gd name="connsiteX11" fmla="*/ 5950120 w 6545502"/>
              <a:gd name="connsiteY11" fmla="*/ 3572221 h 3941334"/>
              <a:gd name="connsiteX12" fmla="*/ 1994047 w 6545502"/>
              <a:gd name="connsiteY12" fmla="*/ 3589474 h 3941334"/>
              <a:gd name="connsiteX13" fmla="*/ 283148 w 6545502"/>
              <a:gd name="connsiteY13" fmla="*/ 3941334 h 3941334"/>
              <a:gd name="connsiteX14" fmla="*/ 1090917 w 6545502"/>
              <a:gd name="connsiteY14" fmla="*/ 3572221 h 3941334"/>
              <a:gd name="connsiteX15" fmla="*/ 595382 w 6545502"/>
              <a:gd name="connsiteY15" fmla="*/ 3572221 h 3941334"/>
              <a:gd name="connsiteX16" fmla="*/ 0 w 6545502"/>
              <a:gd name="connsiteY16" fmla="*/ 2976839 h 3941334"/>
              <a:gd name="connsiteX17" fmla="*/ 0 w 6545502"/>
              <a:gd name="connsiteY17" fmla="*/ 2976851 h 3941334"/>
              <a:gd name="connsiteX18" fmla="*/ 0 w 6545502"/>
              <a:gd name="connsiteY18" fmla="*/ 2083796 h 3941334"/>
              <a:gd name="connsiteX19" fmla="*/ 0 w 6545502"/>
              <a:gd name="connsiteY19" fmla="*/ 2083796 h 3941334"/>
              <a:gd name="connsiteX20" fmla="*/ 0 w 6545502"/>
              <a:gd name="connsiteY20" fmla="*/ 595382 h 394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45502" h="3941334">
                <a:moveTo>
                  <a:pt x="0" y="595382"/>
                </a:moveTo>
                <a:cubicBezTo>
                  <a:pt x="0" y="266562"/>
                  <a:pt x="266562" y="0"/>
                  <a:pt x="595382" y="0"/>
                </a:cubicBezTo>
                <a:lnTo>
                  <a:pt x="1090917" y="0"/>
                </a:lnTo>
                <a:lnTo>
                  <a:pt x="1090917" y="0"/>
                </a:lnTo>
                <a:lnTo>
                  <a:pt x="2727293" y="0"/>
                </a:lnTo>
                <a:lnTo>
                  <a:pt x="5950120" y="0"/>
                </a:lnTo>
                <a:cubicBezTo>
                  <a:pt x="6278940" y="0"/>
                  <a:pt x="6545502" y="266562"/>
                  <a:pt x="6545502" y="595382"/>
                </a:cubicBezTo>
                <a:lnTo>
                  <a:pt x="6545502" y="2083796"/>
                </a:lnTo>
                <a:lnTo>
                  <a:pt x="6545502" y="2083796"/>
                </a:lnTo>
                <a:lnTo>
                  <a:pt x="6545502" y="2976851"/>
                </a:lnTo>
                <a:lnTo>
                  <a:pt x="6545502" y="2976839"/>
                </a:lnTo>
                <a:cubicBezTo>
                  <a:pt x="6545502" y="3305659"/>
                  <a:pt x="6278940" y="3572221"/>
                  <a:pt x="5950120" y="3572221"/>
                </a:cubicBezTo>
                <a:lnTo>
                  <a:pt x="1994047" y="3589474"/>
                </a:lnTo>
                <a:lnTo>
                  <a:pt x="283148" y="3941334"/>
                </a:lnTo>
                <a:lnTo>
                  <a:pt x="1090917" y="3572221"/>
                </a:lnTo>
                <a:lnTo>
                  <a:pt x="595382" y="3572221"/>
                </a:lnTo>
                <a:cubicBezTo>
                  <a:pt x="266562" y="3572221"/>
                  <a:pt x="0" y="3305659"/>
                  <a:pt x="0" y="2976839"/>
                </a:cubicBezTo>
                <a:lnTo>
                  <a:pt x="0" y="2976851"/>
                </a:lnTo>
                <a:lnTo>
                  <a:pt x="0" y="2083796"/>
                </a:lnTo>
                <a:lnTo>
                  <a:pt x="0" y="2083796"/>
                </a:lnTo>
                <a:lnTo>
                  <a:pt x="0" y="595382"/>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12" name="タイトル 1"/>
          <p:cNvSpPr txBox="1">
            <a:spLocks/>
          </p:cNvSpPr>
          <p:nvPr/>
        </p:nvSpPr>
        <p:spPr>
          <a:xfrm>
            <a:off x="7359650" y="525412"/>
            <a:ext cx="4102635" cy="8684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5400" b="1" dirty="0" smtClean="0">
                <a:latin typeface="HG丸ｺﾞｼｯｸM-PRO" panose="020F0600000000000000" pitchFamily="50" charset="-128"/>
                <a:ea typeface="HG丸ｺﾞｼｯｸM-PRO" panose="020F0600000000000000" pitchFamily="50" charset="-128"/>
              </a:rPr>
              <a:t>まとめ</a:t>
            </a:r>
            <a:endParaRPr lang="ja-JP" altLang="en-US" sz="5400" b="1" dirty="0">
              <a:latin typeface="HG丸ｺﾞｼｯｸM-PRO" panose="020F0600000000000000" pitchFamily="50" charset="-128"/>
              <a:ea typeface="HG丸ｺﾞｼｯｸM-PRO" panose="020F0600000000000000" pitchFamily="50" charset="-128"/>
            </a:endParaRPr>
          </a:p>
        </p:txBody>
      </p:sp>
      <p:pic>
        <p:nvPicPr>
          <p:cNvPr id="13" name="コンテンツ プレースホルダ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8008" y="123040"/>
            <a:ext cx="6161642" cy="1259092"/>
          </a:xfrm>
          <a:prstGeom prst="rect">
            <a:avLst/>
          </a:prstGeom>
        </p:spPr>
      </p:pic>
    </p:spTree>
    <p:extLst>
      <p:ext uri="{BB962C8B-B14F-4D97-AF65-F5344CB8AC3E}">
        <p14:creationId xmlns:p14="http://schemas.microsoft.com/office/powerpoint/2010/main" val="2046754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38551" y="174264"/>
            <a:ext cx="6256207" cy="1278416"/>
          </a:xfrm>
        </p:spPr>
      </p:pic>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55" y="1598715"/>
            <a:ext cx="4231964" cy="4763985"/>
          </a:xfrm>
          <a:prstGeom prst="rect">
            <a:avLst/>
          </a:prstGeom>
        </p:spPr>
      </p:pic>
      <p:sp>
        <p:nvSpPr>
          <p:cNvPr id="10" name="テキスト ボックス 9"/>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9" name="角丸四角形吹き出し 2"/>
          <p:cNvSpPr/>
          <p:nvPr/>
        </p:nvSpPr>
        <p:spPr>
          <a:xfrm>
            <a:off x="5030103" y="2200827"/>
            <a:ext cx="6875253" cy="3105509"/>
          </a:xfrm>
          <a:custGeom>
            <a:avLst/>
            <a:gdLst>
              <a:gd name="connsiteX0" fmla="*/ 0 w 6545502"/>
              <a:gd name="connsiteY0" fmla="*/ 595382 h 3572221"/>
              <a:gd name="connsiteX1" fmla="*/ 595382 w 6545502"/>
              <a:gd name="connsiteY1" fmla="*/ 0 h 3572221"/>
              <a:gd name="connsiteX2" fmla="*/ 1090917 w 6545502"/>
              <a:gd name="connsiteY2" fmla="*/ 0 h 3572221"/>
              <a:gd name="connsiteX3" fmla="*/ 1090917 w 6545502"/>
              <a:gd name="connsiteY3" fmla="*/ 0 h 3572221"/>
              <a:gd name="connsiteX4" fmla="*/ 2727293 w 6545502"/>
              <a:gd name="connsiteY4" fmla="*/ 0 h 3572221"/>
              <a:gd name="connsiteX5" fmla="*/ 5950120 w 6545502"/>
              <a:gd name="connsiteY5" fmla="*/ 0 h 3572221"/>
              <a:gd name="connsiteX6" fmla="*/ 6545502 w 6545502"/>
              <a:gd name="connsiteY6" fmla="*/ 595382 h 3572221"/>
              <a:gd name="connsiteX7" fmla="*/ 6545502 w 6545502"/>
              <a:gd name="connsiteY7" fmla="*/ 2083796 h 3572221"/>
              <a:gd name="connsiteX8" fmla="*/ 6545502 w 6545502"/>
              <a:gd name="connsiteY8" fmla="*/ 2083796 h 3572221"/>
              <a:gd name="connsiteX9" fmla="*/ 6545502 w 6545502"/>
              <a:gd name="connsiteY9" fmla="*/ 2976851 h 3572221"/>
              <a:gd name="connsiteX10" fmla="*/ 6545502 w 6545502"/>
              <a:gd name="connsiteY10" fmla="*/ 2976839 h 3572221"/>
              <a:gd name="connsiteX11" fmla="*/ 5950120 w 6545502"/>
              <a:gd name="connsiteY11" fmla="*/ 3572221 h 3572221"/>
              <a:gd name="connsiteX12" fmla="*/ 2727293 w 6545502"/>
              <a:gd name="connsiteY12" fmla="*/ 3572221 h 3572221"/>
              <a:gd name="connsiteX13" fmla="*/ -150285 w 6545502"/>
              <a:gd name="connsiteY13" fmla="*/ 4279164 h 3572221"/>
              <a:gd name="connsiteX14" fmla="*/ 1090917 w 6545502"/>
              <a:gd name="connsiteY14" fmla="*/ 3572221 h 3572221"/>
              <a:gd name="connsiteX15" fmla="*/ 595382 w 6545502"/>
              <a:gd name="connsiteY15" fmla="*/ 3572221 h 3572221"/>
              <a:gd name="connsiteX16" fmla="*/ 0 w 6545502"/>
              <a:gd name="connsiteY16" fmla="*/ 2976839 h 3572221"/>
              <a:gd name="connsiteX17" fmla="*/ 0 w 6545502"/>
              <a:gd name="connsiteY17" fmla="*/ 2976851 h 3572221"/>
              <a:gd name="connsiteX18" fmla="*/ 0 w 6545502"/>
              <a:gd name="connsiteY18" fmla="*/ 2083796 h 3572221"/>
              <a:gd name="connsiteX19" fmla="*/ 0 w 6545502"/>
              <a:gd name="connsiteY19" fmla="*/ 2083796 h 3572221"/>
              <a:gd name="connsiteX20" fmla="*/ 0 w 6545502"/>
              <a:gd name="connsiteY20" fmla="*/ 595382 h 3572221"/>
              <a:gd name="connsiteX0" fmla="*/ 150285 w 6695787"/>
              <a:gd name="connsiteY0" fmla="*/ 595382 h 4279164"/>
              <a:gd name="connsiteX1" fmla="*/ 745667 w 6695787"/>
              <a:gd name="connsiteY1" fmla="*/ 0 h 4279164"/>
              <a:gd name="connsiteX2" fmla="*/ 1241202 w 6695787"/>
              <a:gd name="connsiteY2" fmla="*/ 0 h 4279164"/>
              <a:gd name="connsiteX3" fmla="*/ 1241202 w 6695787"/>
              <a:gd name="connsiteY3" fmla="*/ 0 h 4279164"/>
              <a:gd name="connsiteX4" fmla="*/ 2877578 w 6695787"/>
              <a:gd name="connsiteY4" fmla="*/ 0 h 4279164"/>
              <a:gd name="connsiteX5" fmla="*/ 6100405 w 6695787"/>
              <a:gd name="connsiteY5" fmla="*/ 0 h 4279164"/>
              <a:gd name="connsiteX6" fmla="*/ 6695787 w 6695787"/>
              <a:gd name="connsiteY6" fmla="*/ 595382 h 4279164"/>
              <a:gd name="connsiteX7" fmla="*/ 6695787 w 6695787"/>
              <a:gd name="connsiteY7" fmla="*/ 2083796 h 4279164"/>
              <a:gd name="connsiteX8" fmla="*/ 6695787 w 6695787"/>
              <a:gd name="connsiteY8" fmla="*/ 2083796 h 4279164"/>
              <a:gd name="connsiteX9" fmla="*/ 6695787 w 6695787"/>
              <a:gd name="connsiteY9" fmla="*/ 2976851 h 4279164"/>
              <a:gd name="connsiteX10" fmla="*/ 6695787 w 6695787"/>
              <a:gd name="connsiteY10" fmla="*/ 2976839 h 4279164"/>
              <a:gd name="connsiteX11" fmla="*/ 6100405 w 6695787"/>
              <a:gd name="connsiteY11" fmla="*/ 3572221 h 4279164"/>
              <a:gd name="connsiteX12" fmla="*/ 2144332 w 6695787"/>
              <a:gd name="connsiteY12" fmla="*/ 3589474 h 4279164"/>
              <a:gd name="connsiteX13" fmla="*/ 0 w 6695787"/>
              <a:gd name="connsiteY13" fmla="*/ 4279164 h 4279164"/>
              <a:gd name="connsiteX14" fmla="*/ 1241202 w 6695787"/>
              <a:gd name="connsiteY14" fmla="*/ 3572221 h 4279164"/>
              <a:gd name="connsiteX15" fmla="*/ 745667 w 6695787"/>
              <a:gd name="connsiteY15" fmla="*/ 3572221 h 4279164"/>
              <a:gd name="connsiteX16" fmla="*/ 150285 w 6695787"/>
              <a:gd name="connsiteY16" fmla="*/ 2976839 h 4279164"/>
              <a:gd name="connsiteX17" fmla="*/ 150285 w 6695787"/>
              <a:gd name="connsiteY17" fmla="*/ 2976851 h 4279164"/>
              <a:gd name="connsiteX18" fmla="*/ 150285 w 6695787"/>
              <a:gd name="connsiteY18" fmla="*/ 2083796 h 4279164"/>
              <a:gd name="connsiteX19" fmla="*/ 150285 w 6695787"/>
              <a:gd name="connsiteY19" fmla="*/ 2083796 h 4279164"/>
              <a:gd name="connsiteX20" fmla="*/ 150285 w 6695787"/>
              <a:gd name="connsiteY20" fmla="*/ 595382 h 4279164"/>
              <a:gd name="connsiteX0" fmla="*/ 0 w 6545502"/>
              <a:gd name="connsiteY0" fmla="*/ 595382 h 4167020"/>
              <a:gd name="connsiteX1" fmla="*/ 595382 w 6545502"/>
              <a:gd name="connsiteY1" fmla="*/ 0 h 4167020"/>
              <a:gd name="connsiteX2" fmla="*/ 1090917 w 6545502"/>
              <a:gd name="connsiteY2" fmla="*/ 0 h 4167020"/>
              <a:gd name="connsiteX3" fmla="*/ 1090917 w 6545502"/>
              <a:gd name="connsiteY3" fmla="*/ 0 h 4167020"/>
              <a:gd name="connsiteX4" fmla="*/ 2727293 w 6545502"/>
              <a:gd name="connsiteY4" fmla="*/ 0 h 4167020"/>
              <a:gd name="connsiteX5" fmla="*/ 5950120 w 6545502"/>
              <a:gd name="connsiteY5" fmla="*/ 0 h 4167020"/>
              <a:gd name="connsiteX6" fmla="*/ 6545502 w 6545502"/>
              <a:gd name="connsiteY6" fmla="*/ 595382 h 4167020"/>
              <a:gd name="connsiteX7" fmla="*/ 6545502 w 6545502"/>
              <a:gd name="connsiteY7" fmla="*/ 2083796 h 4167020"/>
              <a:gd name="connsiteX8" fmla="*/ 6545502 w 6545502"/>
              <a:gd name="connsiteY8" fmla="*/ 2083796 h 4167020"/>
              <a:gd name="connsiteX9" fmla="*/ 6545502 w 6545502"/>
              <a:gd name="connsiteY9" fmla="*/ 2976851 h 4167020"/>
              <a:gd name="connsiteX10" fmla="*/ 6545502 w 6545502"/>
              <a:gd name="connsiteY10" fmla="*/ 2976839 h 4167020"/>
              <a:gd name="connsiteX11" fmla="*/ 5950120 w 6545502"/>
              <a:gd name="connsiteY11" fmla="*/ 3572221 h 4167020"/>
              <a:gd name="connsiteX12" fmla="*/ 1994047 w 6545502"/>
              <a:gd name="connsiteY12" fmla="*/ 3589474 h 4167020"/>
              <a:gd name="connsiteX13" fmla="*/ 125760 w 6545502"/>
              <a:gd name="connsiteY13" fmla="*/ 4167020 h 4167020"/>
              <a:gd name="connsiteX14" fmla="*/ 1090917 w 6545502"/>
              <a:gd name="connsiteY14" fmla="*/ 3572221 h 4167020"/>
              <a:gd name="connsiteX15" fmla="*/ 595382 w 6545502"/>
              <a:gd name="connsiteY15" fmla="*/ 3572221 h 4167020"/>
              <a:gd name="connsiteX16" fmla="*/ 0 w 6545502"/>
              <a:gd name="connsiteY16" fmla="*/ 2976839 h 4167020"/>
              <a:gd name="connsiteX17" fmla="*/ 0 w 6545502"/>
              <a:gd name="connsiteY17" fmla="*/ 2976851 h 4167020"/>
              <a:gd name="connsiteX18" fmla="*/ 0 w 6545502"/>
              <a:gd name="connsiteY18" fmla="*/ 2083796 h 4167020"/>
              <a:gd name="connsiteX19" fmla="*/ 0 w 6545502"/>
              <a:gd name="connsiteY19" fmla="*/ 2083796 h 4167020"/>
              <a:gd name="connsiteX20" fmla="*/ 0 w 6545502"/>
              <a:gd name="connsiteY20" fmla="*/ 595382 h 4167020"/>
              <a:gd name="connsiteX0" fmla="*/ 13855 w 6559357"/>
              <a:gd name="connsiteY0" fmla="*/ 595382 h 4083697"/>
              <a:gd name="connsiteX1" fmla="*/ 609237 w 6559357"/>
              <a:gd name="connsiteY1" fmla="*/ 0 h 4083697"/>
              <a:gd name="connsiteX2" fmla="*/ 1104772 w 6559357"/>
              <a:gd name="connsiteY2" fmla="*/ 0 h 4083697"/>
              <a:gd name="connsiteX3" fmla="*/ 1104772 w 6559357"/>
              <a:gd name="connsiteY3" fmla="*/ 0 h 4083697"/>
              <a:gd name="connsiteX4" fmla="*/ 2741148 w 6559357"/>
              <a:gd name="connsiteY4" fmla="*/ 0 h 4083697"/>
              <a:gd name="connsiteX5" fmla="*/ 5963975 w 6559357"/>
              <a:gd name="connsiteY5" fmla="*/ 0 h 4083697"/>
              <a:gd name="connsiteX6" fmla="*/ 6559357 w 6559357"/>
              <a:gd name="connsiteY6" fmla="*/ 595382 h 4083697"/>
              <a:gd name="connsiteX7" fmla="*/ 6559357 w 6559357"/>
              <a:gd name="connsiteY7" fmla="*/ 2083796 h 4083697"/>
              <a:gd name="connsiteX8" fmla="*/ 6559357 w 6559357"/>
              <a:gd name="connsiteY8" fmla="*/ 2083796 h 4083697"/>
              <a:gd name="connsiteX9" fmla="*/ 6559357 w 6559357"/>
              <a:gd name="connsiteY9" fmla="*/ 2976851 h 4083697"/>
              <a:gd name="connsiteX10" fmla="*/ 6559357 w 6559357"/>
              <a:gd name="connsiteY10" fmla="*/ 2976839 h 4083697"/>
              <a:gd name="connsiteX11" fmla="*/ 5963975 w 6559357"/>
              <a:gd name="connsiteY11" fmla="*/ 3572221 h 4083697"/>
              <a:gd name="connsiteX12" fmla="*/ 2007902 w 6559357"/>
              <a:gd name="connsiteY12" fmla="*/ 3589474 h 4083697"/>
              <a:gd name="connsiteX13" fmla="*/ 0 w 6559357"/>
              <a:gd name="connsiteY13" fmla="*/ 4083697 h 4083697"/>
              <a:gd name="connsiteX14" fmla="*/ 1104772 w 6559357"/>
              <a:gd name="connsiteY14" fmla="*/ 3572221 h 4083697"/>
              <a:gd name="connsiteX15" fmla="*/ 609237 w 6559357"/>
              <a:gd name="connsiteY15" fmla="*/ 3572221 h 4083697"/>
              <a:gd name="connsiteX16" fmla="*/ 13855 w 6559357"/>
              <a:gd name="connsiteY16" fmla="*/ 2976839 h 4083697"/>
              <a:gd name="connsiteX17" fmla="*/ 13855 w 6559357"/>
              <a:gd name="connsiteY17" fmla="*/ 2976851 h 4083697"/>
              <a:gd name="connsiteX18" fmla="*/ 13855 w 6559357"/>
              <a:gd name="connsiteY18" fmla="*/ 2083796 h 4083697"/>
              <a:gd name="connsiteX19" fmla="*/ 13855 w 6559357"/>
              <a:gd name="connsiteY19" fmla="*/ 2083796 h 4083697"/>
              <a:gd name="connsiteX20" fmla="*/ 13855 w 6559357"/>
              <a:gd name="connsiteY20" fmla="*/ 595382 h 4083697"/>
              <a:gd name="connsiteX0" fmla="*/ 0 w 6545502"/>
              <a:gd name="connsiteY0" fmla="*/ 595382 h 4000374"/>
              <a:gd name="connsiteX1" fmla="*/ 595382 w 6545502"/>
              <a:gd name="connsiteY1" fmla="*/ 0 h 4000374"/>
              <a:gd name="connsiteX2" fmla="*/ 1090917 w 6545502"/>
              <a:gd name="connsiteY2" fmla="*/ 0 h 4000374"/>
              <a:gd name="connsiteX3" fmla="*/ 1090917 w 6545502"/>
              <a:gd name="connsiteY3" fmla="*/ 0 h 4000374"/>
              <a:gd name="connsiteX4" fmla="*/ 2727293 w 6545502"/>
              <a:gd name="connsiteY4" fmla="*/ 0 h 4000374"/>
              <a:gd name="connsiteX5" fmla="*/ 5950120 w 6545502"/>
              <a:gd name="connsiteY5" fmla="*/ 0 h 4000374"/>
              <a:gd name="connsiteX6" fmla="*/ 6545502 w 6545502"/>
              <a:gd name="connsiteY6" fmla="*/ 595382 h 4000374"/>
              <a:gd name="connsiteX7" fmla="*/ 6545502 w 6545502"/>
              <a:gd name="connsiteY7" fmla="*/ 2083796 h 4000374"/>
              <a:gd name="connsiteX8" fmla="*/ 6545502 w 6545502"/>
              <a:gd name="connsiteY8" fmla="*/ 2083796 h 4000374"/>
              <a:gd name="connsiteX9" fmla="*/ 6545502 w 6545502"/>
              <a:gd name="connsiteY9" fmla="*/ 2976851 h 4000374"/>
              <a:gd name="connsiteX10" fmla="*/ 6545502 w 6545502"/>
              <a:gd name="connsiteY10" fmla="*/ 2976839 h 4000374"/>
              <a:gd name="connsiteX11" fmla="*/ 5950120 w 6545502"/>
              <a:gd name="connsiteY11" fmla="*/ 3572221 h 4000374"/>
              <a:gd name="connsiteX12" fmla="*/ 1994047 w 6545502"/>
              <a:gd name="connsiteY12" fmla="*/ 3589474 h 4000374"/>
              <a:gd name="connsiteX13" fmla="*/ 101123 w 6545502"/>
              <a:gd name="connsiteY13" fmla="*/ 4000374 h 4000374"/>
              <a:gd name="connsiteX14" fmla="*/ 1090917 w 6545502"/>
              <a:gd name="connsiteY14" fmla="*/ 3572221 h 4000374"/>
              <a:gd name="connsiteX15" fmla="*/ 595382 w 6545502"/>
              <a:gd name="connsiteY15" fmla="*/ 3572221 h 4000374"/>
              <a:gd name="connsiteX16" fmla="*/ 0 w 6545502"/>
              <a:gd name="connsiteY16" fmla="*/ 2976839 h 4000374"/>
              <a:gd name="connsiteX17" fmla="*/ 0 w 6545502"/>
              <a:gd name="connsiteY17" fmla="*/ 2976851 h 4000374"/>
              <a:gd name="connsiteX18" fmla="*/ 0 w 6545502"/>
              <a:gd name="connsiteY18" fmla="*/ 2083796 h 4000374"/>
              <a:gd name="connsiteX19" fmla="*/ 0 w 6545502"/>
              <a:gd name="connsiteY19" fmla="*/ 2083796 h 4000374"/>
              <a:gd name="connsiteX20" fmla="*/ 0 w 6545502"/>
              <a:gd name="connsiteY20" fmla="*/ 595382 h 400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45502" h="4000374">
                <a:moveTo>
                  <a:pt x="0" y="595382"/>
                </a:moveTo>
                <a:cubicBezTo>
                  <a:pt x="0" y="266562"/>
                  <a:pt x="266562" y="0"/>
                  <a:pt x="595382" y="0"/>
                </a:cubicBezTo>
                <a:lnTo>
                  <a:pt x="1090917" y="0"/>
                </a:lnTo>
                <a:lnTo>
                  <a:pt x="1090917" y="0"/>
                </a:lnTo>
                <a:lnTo>
                  <a:pt x="2727293" y="0"/>
                </a:lnTo>
                <a:lnTo>
                  <a:pt x="5950120" y="0"/>
                </a:lnTo>
                <a:cubicBezTo>
                  <a:pt x="6278940" y="0"/>
                  <a:pt x="6545502" y="266562"/>
                  <a:pt x="6545502" y="595382"/>
                </a:cubicBezTo>
                <a:lnTo>
                  <a:pt x="6545502" y="2083796"/>
                </a:lnTo>
                <a:lnTo>
                  <a:pt x="6545502" y="2083796"/>
                </a:lnTo>
                <a:lnTo>
                  <a:pt x="6545502" y="2976851"/>
                </a:lnTo>
                <a:lnTo>
                  <a:pt x="6545502" y="2976839"/>
                </a:lnTo>
                <a:cubicBezTo>
                  <a:pt x="6545502" y="3305659"/>
                  <a:pt x="6278940" y="3572221"/>
                  <a:pt x="5950120" y="3572221"/>
                </a:cubicBezTo>
                <a:lnTo>
                  <a:pt x="1994047" y="3589474"/>
                </a:lnTo>
                <a:lnTo>
                  <a:pt x="101123" y="4000374"/>
                </a:lnTo>
                <a:lnTo>
                  <a:pt x="1090917" y="3572221"/>
                </a:lnTo>
                <a:lnTo>
                  <a:pt x="595382" y="3572221"/>
                </a:lnTo>
                <a:cubicBezTo>
                  <a:pt x="266562" y="3572221"/>
                  <a:pt x="0" y="3305659"/>
                  <a:pt x="0" y="2976839"/>
                </a:cubicBezTo>
                <a:lnTo>
                  <a:pt x="0" y="2976851"/>
                </a:lnTo>
                <a:lnTo>
                  <a:pt x="0" y="2083796"/>
                </a:lnTo>
                <a:lnTo>
                  <a:pt x="0" y="2083796"/>
                </a:lnTo>
                <a:lnTo>
                  <a:pt x="0" y="595382"/>
                </a:lnTo>
                <a:close/>
              </a:path>
            </a:pathLst>
          </a:custGeom>
          <a:solidFill>
            <a:srgbClr val="C0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5246790" y="2794959"/>
            <a:ext cx="6771488" cy="1446550"/>
          </a:xfrm>
          <a:prstGeom prst="rect">
            <a:avLst/>
          </a:prstGeom>
          <a:noFill/>
        </p:spPr>
        <p:txBody>
          <a:bodyPr wrap="square" rtlCol="0">
            <a:spAutoFit/>
          </a:bodyPr>
          <a:lstStyle/>
          <a:p>
            <a:r>
              <a:rPr kumimoji="1" lang="ja-JP" altLang="en-US" sz="4400" dirty="0" smtClean="0">
                <a:solidFill>
                  <a:schemeClr val="bg1"/>
                </a:solidFill>
                <a:latin typeface="HG丸ｺﾞｼｯｸM-PRO" panose="020F0600000000000000" pitchFamily="50" charset="-128"/>
                <a:ea typeface="HG丸ｺﾞｼｯｸM-PRO" panose="020F0600000000000000" pitchFamily="50" charset="-128"/>
              </a:rPr>
              <a:t>ビジネスユースとしても</a:t>
            </a:r>
            <a:endParaRPr kumimoji="1" lang="en-US" altLang="ja-JP" sz="4400" dirty="0" smtClean="0">
              <a:solidFill>
                <a:schemeClr val="bg1"/>
              </a:solidFill>
              <a:latin typeface="HG丸ｺﾞｼｯｸM-PRO" panose="020F0600000000000000" pitchFamily="50" charset="-128"/>
              <a:ea typeface="HG丸ｺﾞｼｯｸM-PRO" panose="020F0600000000000000" pitchFamily="50" charset="-128"/>
            </a:endParaRPr>
          </a:p>
          <a:p>
            <a:r>
              <a:rPr kumimoji="1" lang="ja-JP" altLang="en-US" sz="4400" dirty="0" smtClean="0">
                <a:solidFill>
                  <a:schemeClr val="bg1"/>
                </a:solidFill>
                <a:latin typeface="HG丸ｺﾞｼｯｸM-PRO" panose="020F0600000000000000" pitchFamily="50" charset="-128"/>
                <a:ea typeface="HG丸ｺﾞｼｯｸM-PRO" panose="020F0600000000000000" pitchFamily="50" charset="-128"/>
              </a:rPr>
              <a:t>ご利用いただけます</a:t>
            </a:r>
            <a:endParaRPr kumimoji="1" lang="en-US" altLang="ja-JP" sz="4400" dirty="0" smtClean="0">
              <a:solidFill>
                <a:schemeClr val="bg1"/>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5450183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73350" y="493207"/>
            <a:ext cx="5413285" cy="963881"/>
          </a:xfrm>
        </p:spPr>
        <p:txBody>
          <a:bodyPr>
            <a:noAutofit/>
          </a:bodyPr>
          <a:lstStyle/>
          <a:p>
            <a:r>
              <a:rPr kumimoji="1" lang="ja-JP" altLang="en-US" b="1" dirty="0" smtClean="0">
                <a:latin typeface="HG丸ｺﾞｼｯｸM-PRO" panose="020F0600000000000000" pitchFamily="50" charset="-128"/>
                <a:ea typeface="HG丸ｺﾞｼｯｸM-PRO" panose="020F0600000000000000" pitchFamily="50" charset="-128"/>
              </a:rPr>
              <a:t>ビジネスへの応用</a:t>
            </a:r>
            <a:endParaRPr kumimoji="1" lang="ja-JP" altLang="en-US" b="1" dirty="0">
              <a:latin typeface="HG丸ｺﾞｼｯｸM-PRO" panose="020F0600000000000000" pitchFamily="50" charset="-128"/>
              <a:ea typeface="HG丸ｺﾞｼｯｸM-PRO" panose="020F0600000000000000" pitchFamily="50" charset="-128"/>
            </a:endParaRPr>
          </a:p>
        </p:txBody>
      </p:sp>
      <p:pic>
        <p:nvPicPr>
          <p:cNvPr id="5" name="コンテンツ プレースホルダ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852" y="65422"/>
            <a:ext cx="5971229" cy="1220182"/>
          </a:xfrm>
          <a:prstGeom prst="rect">
            <a:avLst/>
          </a:prstGeom>
        </p:spPr>
      </p:pic>
      <p:sp>
        <p:nvSpPr>
          <p:cNvPr id="6" name="テキスト ボックス 5"/>
          <p:cNvSpPr txBox="1"/>
          <p:nvPr/>
        </p:nvSpPr>
        <p:spPr>
          <a:xfrm>
            <a:off x="10296525" y="6508736"/>
            <a:ext cx="1863845" cy="400110"/>
          </a:xfrm>
          <a:prstGeom prst="rect">
            <a:avLst/>
          </a:prstGeom>
          <a:noFill/>
        </p:spPr>
        <p:txBody>
          <a:bodyPr wrap="square" rtlCol="0">
            <a:spAutoFit/>
          </a:bodyPr>
          <a:lstStyle/>
          <a:p>
            <a:r>
              <a:rPr kumimoji="1" lang="en-US" altLang="ja-JP" sz="2000" dirty="0" smtClean="0">
                <a:solidFill>
                  <a:srgbClr val="C00000"/>
                </a:solidFill>
              </a:rPr>
              <a:t>RC</a:t>
            </a:r>
            <a:r>
              <a:rPr kumimoji="1" lang="ja-JP" altLang="en-US" sz="2000" dirty="0" smtClean="0">
                <a:solidFill>
                  <a:srgbClr val="C00000"/>
                </a:solidFill>
              </a:rPr>
              <a:t> </a:t>
            </a:r>
            <a:r>
              <a:rPr kumimoji="1" lang="en-US" altLang="ja-JP" sz="2000" dirty="0" smtClean="0">
                <a:solidFill>
                  <a:srgbClr val="C00000"/>
                </a:solidFill>
              </a:rPr>
              <a:t>Solution</a:t>
            </a:r>
            <a:r>
              <a:rPr kumimoji="1" lang="ja-JP" altLang="en-US" sz="2000" dirty="0" smtClean="0">
                <a:solidFill>
                  <a:srgbClr val="C00000"/>
                </a:solidFill>
              </a:rPr>
              <a:t> </a:t>
            </a:r>
            <a:r>
              <a:rPr kumimoji="1" lang="en-US" altLang="ja-JP" sz="2000" dirty="0" smtClean="0">
                <a:solidFill>
                  <a:srgbClr val="C00000"/>
                </a:solidFill>
              </a:rPr>
              <a:t>Co.</a:t>
            </a:r>
            <a:endParaRPr kumimoji="1" lang="ja-JP" altLang="en-US" sz="2000" dirty="0">
              <a:solidFill>
                <a:srgbClr val="C00000"/>
              </a:solidFill>
            </a:endParaRPr>
          </a:p>
        </p:txBody>
      </p:sp>
      <p:sp>
        <p:nvSpPr>
          <p:cNvPr id="7" name="正方形/長方形 6"/>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743" y="2764717"/>
            <a:ext cx="8851257" cy="3739656"/>
          </a:xfrm>
          <a:prstGeom prst="rect">
            <a:avLst/>
          </a:prstGeom>
        </p:spPr>
      </p:pic>
      <p:sp>
        <p:nvSpPr>
          <p:cNvPr id="3" name="コンテンツ プレースホルダー 2"/>
          <p:cNvSpPr>
            <a:spLocks noGrp="1"/>
          </p:cNvSpPr>
          <p:nvPr>
            <p:ph idx="1"/>
          </p:nvPr>
        </p:nvSpPr>
        <p:spPr>
          <a:xfrm>
            <a:off x="472296" y="1640280"/>
            <a:ext cx="9985255" cy="598384"/>
          </a:xfrm>
        </p:spPr>
        <p:txBody>
          <a:bodyPr>
            <a:noAutofit/>
          </a:bodyPr>
          <a:lstStyle/>
          <a:p>
            <a:pPr marL="0" indent="0">
              <a:buNone/>
            </a:pPr>
            <a:r>
              <a:rPr lang="ja-JP" altLang="en-US" sz="3600" dirty="0" smtClean="0">
                <a:latin typeface="HG丸ｺﾞｼｯｸM-PRO" panose="020F0600000000000000" pitchFamily="50" charset="-128"/>
                <a:ea typeface="HG丸ｺﾞｼｯｸM-PRO" panose="020F0600000000000000" pitchFamily="50" charset="-128"/>
              </a:rPr>
              <a:t>ゆれ</a:t>
            </a:r>
            <a:r>
              <a:rPr lang="ja-JP" altLang="en-US" sz="3600" dirty="0">
                <a:latin typeface="HG丸ｺﾞｼｯｸM-PRO" panose="020F0600000000000000" pitchFamily="50" charset="-128"/>
                <a:ea typeface="HG丸ｺﾞｼｯｸM-PRO" panose="020F0600000000000000" pitchFamily="50" charset="-128"/>
              </a:rPr>
              <a:t>くる</a:t>
            </a:r>
            <a:r>
              <a:rPr lang="ja-JP" altLang="en-US" sz="3600" dirty="0" smtClean="0">
                <a:latin typeface="HG丸ｺﾞｼｯｸM-PRO" panose="020F0600000000000000" pitchFamily="50" charset="-128"/>
                <a:ea typeface="HG丸ｺﾞｼｯｸM-PRO" panose="020F0600000000000000" pitchFamily="50" charset="-128"/>
              </a:rPr>
              <a:t>コールを</a:t>
            </a:r>
            <a:r>
              <a:rPr lang="ja-JP" altLang="en-US" sz="3600" dirty="0">
                <a:latin typeface="HG丸ｺﾞｼｯｸM-PRO" panose="020F0600000000000000" pitchFamily="50" charset="-128"/>
                <a:ea typeface="HG丸ｺﾞｼｯｸM-PRO" panose="020F0600000000000000" pitchFamily="50" charset="-128"/>
              </a:rPr>
              <a:t>導入して緊急地震速報に</a:t>
            </a:r>
            <a:r>
              <a:rPr lang="ja-JP" altLang="en-US" sz="3600" dirty="0" smtClean="0">
                <a:latin typeface="HG丸ｺﾞｼｯｸM-PRO" panose="020F0600000000000000" pitchFamily="50" charset="-128"/>
                <a:ea typeface="HG丸ｺﾞｼｯｸM-PRO" panose="020F0600000000000000" pitchFamily="50" charset="-128"/>
              </a:rPr>
              <a:t>対応</a:t>
            </a:r>
            <a:endParaRPr lang="en-US" altLang="ja-JP" sz="3600" dirty="0">
              <a:latin typeface="HG丸ｺﾞｼｯｸM-PRO" panose="020F0600000000000000" pitchFamily="50" charset="-128"/>
              <a:ea typeface="HG丸ｺﾞｼｯｸM-PRO" panose="020F0600000000000000" pitchFamily="50" charset="-128"/>
            </a:endParaRPr>
          </a:p>
        </p:txBody>
      </p:sp>
      <p:sp>
        <p:nvSpPr>
          <p:cNvPr id="9" name="テキスト ボックス 8"/>
          <p:cNvSpPr txBox="1"/>
          <p:nvPr/>
        </p:nvSpPr>
        <p:spPr>
          <a:xfrm>
            <a:off x="10765766" y="2760355"/>
            <a:ext cx="1479636" cy="461665"/>
          </a:xfrm>
          <a:prstGeom prst="rect">
            <a:avLst/>
          </a:prstGeom>
          <a:noFill/>
        </p:spPr>
        <p:txBody>
          <a:bodyPr wrap="square" rtlCol="0">
            <a:spAutoFit/>
          </a:bodyPr>
          <a:lstStyle/>
          <a:p>
            <a:r>
              <a:rPr lang="ja-JP" altLang="en-US" sz="2400" dirty="0">
                <a:latin typeface="HG丸ｺﾞｼｯｸM-PRO" panose="020F0600000000000000" pitchFamily="50" charset="-128"/>
                <a:ea typeface="HG丸ｺﾞｼｯｸM-PRO" panose="020F0600000000000000" pitchFamily="50" charset="-128"/>
              </a:rPr>
              <a:t>光</a:t>
            </a:r>
            <a:r>
              <a:rPr lang="en-US" altLang="ja-JP" sz="2400" dirty="0" smtClean="0">
                <a:latin typeface="HG丸ｺﾞｼｯｸM-PRO" panose="020F0600000000000000" pitchFamily="50" charset="-128"/>
                <a:ea typeface="HG丸ｺﾞｼｯｸM-PRO" panose="020F0600000000000000" pitchFamily="50" charset="-128"/>
              </a:rPr>
              <a:t>BOX</a:t>
            </a:r>
            <a:r>
              <a:rPr lang="ja-JP" altLang="en-US" sz="2400" baseline="30000" dirty="0" smtClean="0">
                <a:latin typeface="HG丸ｺﾞｼｯｸM-PRO" panose="020F0600000000000000" pitchFamily="50" charset="-128"/>
                <a:ea typeface="HG丸ｺﾞｼｯｸM-PRO" panose="020F0600000000000000" pitchFamily="50" charset="-128"/>
              </a:rPr>
              <a:t>＋</a:t>
            </a:r>
            <a:endParaRPr lang="en-US" altLang="ja-JP" sz="2400" baseline="30000" dirty="0">
              <a:latin typeface="HG丸ｺﾞｼｯｸM-PRO" panose="020F0600000000000000" pitchFamily="50" charset="-128"/>
              <a:ea typeface="HG丸ｺﾞｼｯｸM-PRO" panose="020F0600000000000000" pitchFamily="50" charset="-128"/>
            </a:endParaRPr>
          </a:p>
        </p:txBody>
      </p:sp>
      <p:sp>
        <p:nvSpPr>
          <p:cNvPr id="10" name="テキスト ボックス 9"/>
          <p:cNvSpPr txBox="1"/>
          <p:nvPr/>
        </p:nvSpPr>
        <p:spPr>
          <a:xfrm>
            <a:off x="155275" y="2713871"/>
            <a:ext cx="3890514" cy="2841804"/>
          </a:xfrm>
          <a:prstGeom prst="rect">
            <a:avLst/>
          </a:prstGeom>
          <a:noFill/>
        </p:spPr>
        <p:txBody>
          <a:bodyPr wrap="square" rtlCol="0">
            <a:spAutoFit/>
          </a:bodyPr>
          <a:lstStyle/>
          <a:p>
            <a:r>
              <a:rPr lang="en-US" altLang="ja-JP" sz="3200" b="1" dirty="0">
                <a:latin typeface="HG丸ｺﾞｼｯｸM-PRO" panose="020F0600000000000000" pitchFamily="50" charset="-128"/>
                <a:ea typeface="HG丸ｺﾞｼｯｸM-PRO" panose="020F0600000000000000" pitchFamily="50" charset="-128"/>
              </a:rPr>
              <a:t>【 </a:t>
            </a:r>
            <a:r>
              <a:rPr lang="ja-JP" altLang="en-US" sz="3200" b="1" dirty="0">
                <a:latin typeface="HG丸ｺﾞｼｯｸM-PRO" panose="020F0600000000000000" pitchFamily="50" charset="-128"/>
                <a:ea typeface="HG丸ｺﾞｼｯｸM-PRO" panose="020F0600000000000000" pitchFamily="50" charset="-128"/>
              </a:rPr>
              <a:t>事例 </a:t>
            </a:r>
            <a:r>
              <a:rPr lang="en-US" altLang="ja-JP" sz="3200" b="1" dirty="0">
                <a:latin typeface="HG丸ｺﾞｼｯｸM-PRO" panose="020F0600000000000000" pitchFamily="50" charset="-128"/>
                <a:ea typeface="HG丸ｺﾞｼｯｸM-PRO" panose="020F0600000000000000" pitchFamily="50" charset="-128"/>
              </a:rPr>
              <a:t>】</a:t>
            </a:r>
          </a:p>
          <a:p>
            <a:r>
              <a:rPr lang="en-US" altLang="ja-JP" sz="3200" dirty="0">
                <a:latin typeface="HG丸ｺﾞｼｯｸM-PRO" panose="020F0600000000000000" pitchFamily="50" charset="-128"/>
                <a:ea typeface="HG丸ｺﾞｼｯｸM-PRO" panose="020F0600000000000000" pitchFamily="50" charset="-128"/>
              </a:rPr>
              <a:t>  NTT</a:t>
            </a:r>
            <a:r>
              <a:rPr lang="ja-JP" altLang="en-US" sz="3200" dirty="0">
                <a:latin typeface="HG丸ｺﾞｼｯｸM-PRO" panose="020F0600000000000000" pitchFamily="50" charset="-128"/>
                <a:ea typeface="HG丸ｺﾞｼｯｸM-PRO" panose="020F0600000000000000" pitchFamily="50" charset="-128"/>
              </a:rPr>
              <a:t>西日本 様</a:t>
            </a:r>
            <a:endParaRPr lang="en-US" altLang="ja-JP" sz="3200" dirty="0">
              <a:latin typeface="HG丸ｺﾞｼｯｸM-PRO" panose="020F0600000000000000" pitchFamily="50" charset="-128"/>
              <a:ea typeface="HG丸ｺﾞｼｯｸM-PRO" panose="020F0600000000000000" pitchFamily="50" charset="-128"/>
            </a:endParaRPr>
          </a:p>
          <a:p>
            <a:r>
              <a:rPr lang="ja-JP" altLang="en-US" sz="3200" dirty="0">
                <a:latin typeface="HG丸ｺﾞｼｯｸM-PRO" panose="020F0600000000000000" pitchFamily="50" charset="-128"/>
                <a:ea typeface="HG丸ｺﾞｼｯｸM-PRO" panose="020F0600000000000000" pitchFamily="50" charset="-128"/>
              </a:rPr>
              <a:t>    </a:t>
            </a:r>
            <a:r>
              <a:rPr lang="ja-JP" altLang="en-US" sz="2800" dirty="0">
                <a:latin typeface="HG丸ｺﾞｼｯｸM-PRO" panose="020F0600000000000000" pitchFamily="50" charset="-128"/>
                <a:ea typeface="HG丸ｺﾞｼｯｸM-PRO" panose="020F0600000000000000" pitchFamily="50" charset="-128"/>
              </a:rPr>
              <a:t>光</a:t>
            </a:r>
            <a:r>
              <a:rPr lang="en-US" altLang="ja-JP" sz="2800" dirty="0">
                <a:latin typeface="HG丸ｺﾞｼｯｸM-PRO" panose="020F0600000000000000" pitchFamily="50" charset="-128"/>
                <a:ea typeface="HG丸ｺﾞｼｯｸM-PRO" panose="020F0600000000000000" pitchFamily="50" charset="-128"/>
              </a:rPr>
              <a:t>BOX</a:t>
            </a:r>
            <a:r>
              <a:rPr lang="ja-JP" altLang="en-US" sz="2800" baseline="30000" dirty="0" smtClean="0">
                <a:latin typeface="HG丸ｺﾞｼｯｸM-PRO" panose="020F0600000000000000" pitchFamily="50" charset="-128"/>
                <a:ea typeface="HG丸ｺﾞｼｯｸM-PRO" panose="020F0600000000000000" pitchFamily="50" charset="-128"/>
              </a:rPr>
              <a:t>＋</a:t>
            </a:r>
            <a:endParaRPr lang="en-US" altLang="ja-JP" sz="2800" baseline="30000" dirty="0" smtClean="0">
              <a:latin typeface="HG丸ｺﾞｼｯｸM-PRO" panose="020F0600000000000000" pitchFamily="50" charset="-128"/>
              <a:ea typeface="HG丸ｺﾞｼｯｸM-PRO" panose="020F0600000000000000" pitchFamily="50" charset="-128"/>
            </a:endParaRPr>
          </a:p>
          <a:p>
            <a:endParaRPr lang="en-US" altLang="ja-JP" sz="2800" baseline="30000" dirty="0">
              <a:latin typeface="HG丸ｺﾞｼｯｸM-PRO" panose="020F0600000000000000" pitchFamily="50" charset="-128"/>
              <a:ea typeface="HG丸ｺﾞｼｯｸM-PRO" panose="020F0600000000000000" pitchFamily="50" charset="-128"/>
            </a:endParaRPr>
          </a:p>
          <a:p>
            <a:r>
              <a:rPr lang="ja-JP" altLang="en-US" sz="3200" dirty="0">
                <a:latin typeface="HG丸ｺﾞｼｯｸM-PRO" panose="020F0600000000000000" pitchFamily="50" charset="-128"/>
                <a:ea typeface="HG丸ｺﾞｼｯｸM-PRO" panose="020F0600000000000000" pitchFamily="50" charset="-128"/>
              </a:rPr>
              <a:t>  </a:t>
            </a:r>
            <a:r>
              <a:rPr lang="en-US" altLang="ja-JP" sz="3200" dirty="0">
                <a:latin typeface="HG丸ｺﾞｼｯｸM-PRO" panose="020F0600000000000000" pitchFamily="50" charset="-128"/>
                <a:ea typeface="HG丸ｺﾞｼｯｸM-PRO" panose="020F0600000000000000" pitchFamily="50" charset="-128"/>
              </a:rPr>
              <a:t>J.COTT </a:t>
            </a:r>
            <a:r>
              <a:rPr lang="ja-JP" altLang="en-US" sz="3200" dirty="0">
                <a:latin typeface="HG丸ｺﾞｼｯｸM-PRO" panose="020F0600000000000000" pitchFamily="50" charset="-128"/>
                <a:ea typeface="HG丸ｺﾞｼｯｸM-PRO" panose="020F0600000000000000" pitchFamily="50" charset="-128"/>
              </a:rPr>
              <a:t>様</a:t>
            </a:r>
            <a:endParaRPr lang="en-US" altLang="ja-JP" sz="3200" dirty="0">
              <a:latin typeface="HG丸ｺﾞｼｯｸM-PRO" panose="020F0600000000000000" pitchFamily="50" charset="-128"/>
              <a:ea typeface="HG丸ｺﾞｼｯｸM-PRO" panose="020F0600000000000000" pitchFamily="50" charset="-128"/>
            </a:endParaRPr>
          </a:p>
          <a:p>
            <a:r>
              <a:rPr lang="ja-JP" altLang="en-US" sz="3200" dirty="0">
                <a:latin typeface="HG丸ｺﾞｼｯｸM-PRO" panose="020F0600000000000000" pitchFamily="50" charset="-128"/>
                <a:ea typeface="HG丸ｺﾞｼｯｸM-PRO" panose="020F0600000000000000" pitchFamily="50" charset="-128"/>
              </a:rPr>
              <a:t>　 </a:t>
            </a:r>
            <a:r>
              <a:rPr lang="en-US" altLang="ja-JP" sz="2800" dirty="0" err="1">
                <a:latin typeface="HG丸ｺﾞｼｯｸM-PRO" panose="020F0600000000000000" pitchFamily="50" charset="-128"/>
                <a:ea typeface="HG丸ｺﾞｼｯｸM-PRO" panose="020F0600000000000000" pitchFamily="50" charset="-128"/>
              </a:rPr>
              <a:t>cottio</a:t>
            </a:r>
            <a:r>
              <a:rPr lang="en-US" altLang="ja-JP" sz="2800" dirty="0">
                <a:latin typeface="HG丸ｺﾞｼｯｸM-PRO" panose="020F0600000000000000" pitchFamily="50" charset="-128"/>
                <a:ea typeface="HG丸ｺﾞｼｯｸM-PRO" panose="020F0600000000000000" pitchFamily="50" charset="-128"/>
              </a:rPr>
              <a:t> </a:t>
            </a:r>
            <a:r>
              <a:rPr lang="en-US" altLang="ja-JP" sz="2800" dirty="0" smtClean="0">
                <a:latin typeface="HG丸ｺﾞｼｯｸM-PRO" panose="020F0600000000000000" pitchFamily="50" charset="-128"/>
                <a:ea typeface="HG丸ｺﾞｼｯｸM-PRO" panose="020F0600000000000000" pitchFamily="50" charset="-128"/>
              </a:rPr>
              <a:t>BOX</a:t>
            </a:r>
            <a:endParaRPr lang="en-US" altLang="ja-JP" sz="28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2186667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title"/>
          </p:nvPr>
        </p:nvSpPr>
        <p:spPr>
          <a:xfrm>
            <a:off x="6106270" y="469444"/>
            <a:ext cx="5291752" cy="874590"/>
          </a:xfrm>
        </p:spPr>
        <p:txBody>
          <a:bodyPr>
            <a:normAutofit/>
          </a:bodyPr>
          <a:lstStyle/>
          <a:p>
            <a:r>
              <a:rPr lang="ja-JP" altLang="en-US" b="1" dirty="0" smtClean="0">
                <a:latin typeface="HG丸ｺﾞｼｯｸM-PRO" panose="020F0600000000000000" pitchFamily="50" charset="-128"/>
                <a:ea typeface="HG丸ｺﾞｼｯｸM-PRO" panose="020F0600000000000000" pitchFamily="50" charset="-128"/>
              </a:rPr>
              <a:t>ビジネス</a:t>
            </a:r>
            <a:r>
              <a:rPr lang="ja-JP" altLang="en-US" b="1" dirty="0">
                <a:latin typeface="HG丸ｺﾞｼｯｸM-PRO" panose="020F0600000000000000" pitchFamily="50" charset="-128"/>
                <a:ea typeface="HG丸ｺﾞｼｯｸM-PRO" panose="020F0600000000000000" pitchFamily="50" charset="-128"/>
              </a:rPr>
              <a:t>への</a:t>
            </a:r>
            <a:r>
              <a:rPr lang="ja-JP" altLang="en-US" b="1" dirty="0" smtClean="0">
                <a:latin typeface="HG丸ｺﾞｼｯｸM-PRO" panose="020F0600000000000000" pitchFamily="50" charset="-128"/>
                <a:ea typeface="HG丸ｺﾞｼｯｸM-PRO" panose="020F0600000000000000" pitchFamily="50" charset="-128"/>
              </a:rPr>
              <a:t>応用</a:t>
            </a:r>
            <a:endParaRPr kumimoji="1" lang="ja-JP" altLang="en-US" b="1" dirty="0">
              <a:latin typeface="HG丸ｺﾞｼｯｸM-PRO" panose="020F0600000000000000" pitchFamily="50" charset="-128"/>
              <a:ea typeface="HG丸ｺﾞｼｯｸM-PRO" panose="020F0600000000000000" pitchFamily="50" charset="-128"/>
            </a:endParaRPr>
          </a:p>
        </p:txBody>
      </p:sp>
      <p:pic>
        <p:nvPicPr>
          <p:cNvPr id="5" name="コンテンツ プレースホルダー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836" y="50020"/>
            <a:ext cx="5742959" cy="1173537"/>
          </a:xfrm>
          <a:prstGeom prst="rect">
            <a:avLst/>
          </a:prstGeom>
        </p:spPr>
      </p:pic>
      <p:pic>
        <p:nvPicPr>
          <p:cNvPr id="2" name="NTT_NHKnews">
            <a:hlinkClick r:id="" action="ppaction://media"/>
          </p:cNvPr>
          <p:cNvPicPr>
            <a:picLocks noChangeAspect="1"/>
          </p:cNvPicPr>
          <p:nvPr>
            <a:videoFile r:link="rId1"/>
            <p:extLst>
              <p:ext uri="{DAA4B4D4-6D71-4841-9C94-3DE7FCFB9230}">
                <p14:media xmlns:p14="http://schemas.microsoft.com/office/powerpoint/2010/main" r:embed="rId2">
                  <p14:trim st="2171" end="7350.3125"/>
                </p14:media>
              </p:ext>
            </p:extLst>
          </p:nvPr>
        </p:nvPicPr>
        <p:blipFill>
          <a:blip r:embed="rId5"/>
          <a:stretch>
            <a:fillRect/>
          </a:stretch>
        </p:blipFill>
        <p:spPr>
          <a:xfrm>
            <a:off x="1583755" y="1433768"/>
            <a:ext cx="8353875" cy="4695615"/>
          </a:xfrm>
          <a:prstGeom prst="rect">
            <a:avLst/>
          </a:prstGeom>
        </p:spPr>
      </p:pic>
      <p:sp>
        <p:nvSpPr>
          <p:cNvPr id="6" name="正方形/長方形 5"/>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Tree>
    <p:extLst>
      <p:ext uri="{BB962C8B-B14F-4D97-AF65-F5344CB8AC3E}">
        <p14:creationId xmlns:p14="http://schemas.microsoft.com/office/powerpoint/2010/main" val="27423069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18413" y="578988"/>
            <a:ext cx="5291752" cy="874590"/>
          </a:xfrm>
        </p:spPr>
        <p:txBody>
          <a:bodyPr>
            <a:normAutofit/>
          </a:bodyPr>
          <a:lstStyle/>
          <a:p>
            <a:r>
              <a:rPr lang="ja-JP" altLang="en-US" b="1" dirty="0" smtClean="0">
                <a:latin typeface="HG丸ｺﾞｼｯｸM-PRO" panose="020F0600000000000000" pitchFamily="50" charset="-128"/>
                <a:ea typeface="HG丸ｺﾞｼｯｸM-PRO" panose="020F0600000000000000" pitchFamily="50" charset="-128"/>
              </a:rPr>
              <a:t>ビジネス</a:t>
            </a:r>
            <a:r>
              <a:rPr lang="ja-JP" altLang="en-US" b="1" dirty="0">
                <a:latin typeface="HG丸ｺﾞｼｯｸM-PRO" panose="020F0600000000000000" pitchFamily="50" charset="-128"/>
                <a:ea typeface="HG丸ｺﾞｼｯｸM-PRO" panose="020F0600000000000000" pitchFamily="50" charset="-128"/>
              </a:rPr>
              <a:t>への</a:t>
            </a:r>
            <a:r>
              <a:rPr lang="ja-JP" altLang="en-US" b="1" dirty="0" smtClean="0">
                <a:latin typeface="HG丸ｺﾞｼｯｸM-PRO" panose="020F0600000000000000" pitchFamily="50" charset="-128"/>
                <a:ea typeface="HG丸ｺﾞｼｯｸM-PRO" panose="020F0600000000000000" pitchFamily="50" charset="-128"/>
              </a:rPr>
              <a:t>応用</a:t>
            </a: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idx="1"/>
          </p:nvPr>
        </p:nvSpPr>
        <p:spPr>
          <a:xfrm>
            <a:off x="682835" y="1683598"/>
            <a:ext cx="9893149" cy="800809"/>
          </a:xfrm>
        </p:spPr>
        <p:txBody>
          <a:bodyPr>
            <a:noAutofit/>
          </a:bodyPr>
          <a:lstStyle/>
          <a:p>
            <a:pPr marL="0" indent="0">
              <a:buNone/>
            </a:pPr>
            <a:r>
              <a:rPr lang="ja-JP" altLang="en-US" sz="4000" dirty="0" smtClean="0">
                <a:latin typeface="HG丸ｺﾞｼｯｸM-PRO" panose="020F0600000000000000" pitchFamily="50" charset="-128"/>
                <a:ea typeface="HG丸ｺﾞｼｯｸM-PRO" panose="020F0600000000000000" pitchFamily="50" charset="-128"/>
              </a:rPr>
              <a:t>緊急</a:t>
            </a:r>
            <a:r>
              <a:rPr lang="ja-JP" altLang="en-US" sz="4000" dirty="0">
                <a:latin typeface="HG丸ｺﾞｼｯｸM-PRO" panose="020F0600000000000000" pitchFamily="50" charset="-128"/>
                <a:ea typeface="HG丸ｺﾞｼｯｸM-PRO" panose="020F0600000000000000" pitchFamily="50" charset="-128"/>
              </a:rPr>
              <a:t>地震</a:t>
            </a:r>
            <a:r>
              <a:rPr lang="ja-JP" altLang="en-US" sz="4000" dirty="0" smtClean="0">
                <a:latin typeface="HG丸ｺﾞｼｯｸM-PRO" panose="020F0600000000000000" pitchFamily="50" charset="-128"/>
                <a:ea typeface="HG丸ｺﾞｼｯｸM-PRO" panose="020F0600000000000000" pitchFamily="50" charset="-128"/>
              </a:rPr>
              <a:t>速報を</a:t>
            </a:r>
            <a:r>
              <a:rPr lang="ja-JP" altLang="en-US" sz="4000" dirty="0">
                <a:latin typeface="HG丸ｺﾞｼｯｸM-PRO" panose="020F0600000000000000" pitchFamily="50" charset="-128"/>
                <a:ea typeface="HG丸ｺﾞｼｯｸM-PRO" panose="020F0600000000000000" pitchFamily="50" charset="-128"/>
              </a:rPr>
              <a:t>配信するサービスに</a:t>
            </a:r>
            <a:r>
              <a:rPr lang="ja-JP" altLang="en-US" sz="4000" dirty="0" smtClean="0">
                <a:latin typeface="HG丸ｺﾞｼｯｸM-PRO" panose="020F0600000000000000" pitchFamily="50" charset="-128"/>
                <a:ea typeface="HG丸ｺﾞｼｯｸM-PRO" panose="020F0600000000000000" pitchFamily="50" charset="-128"/>
              </a:rPr>
              <a:t>対応</a:t>
            </a:r>
            <a:endParaRPr lang="en-US" altLang="ja-JP" sz="4000" dirty="0" smtClean="0">
              <a:latin typeface="HG丸ｺﾞｼｯｸM-PRO" panose="020F0600000000000000" pitchFamily="50" charset="-128"/>
              <a:ea typeface="HG丸ｺﾞｼｯｸM-PRO" panose="020F0600000000000000" pitchFamily="50" charset="-128"/>
            </a:endParaRPr>
          </a:p>
        </p:txBody>
      </p:sp>
      <p:pic>
        <p:nvPicPr>
          <p:cNvPr id="5" name="コンテンツ プレースホルダ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847" y="129879"/>
            <a:ext cx="5821481" cy="1189582"/>
          </a:xfrm>
          <a:prstGeom prst="rect">
            <a:avLst/>
          </a:prstGeom>
        </p:spPr>
      </p:pic>
      <p:sp>
        <p:nvSpPr>
          <p:cNvPr id="6" name="テキスト ボックス 5"/>
          <p:cNvSpPr txBox="1"/>
          <p:nvPr/>
        </p:nvSpPr>
        <p:spPr>
          <a:xfrm>
            <a:off x="10296525" y="6508736"/>
            <a:ext cx="1863845" cy="400110"/>
          </a:xfrm>
          <a:prstGeom prst="rect">
            <a:avLst/>
          </a:prstGeom>
          <a:noFill/>
        </p:spPr>
        <p:txBody>
          <a:bodyPr wrap="square" rtlCol="0">
            <a:spAutoFit/>
          </a:bodyPr>
          <a:lstStyle/>
          <a:p>
            <a:r>
              <a:rPr kumimoji="1" lang="en-US" altLang="ja-JP" sz="2000" dirty="0" smtClean="0">
                <a:solidFill>
                  <a:srgbClr val="C00000"/>
                </a:solidFill>
              </a:rPr>
              <a:t>RC</a:t>
            </a:r>
            <a:r>
              <a:rPr kumimoji="1" lang="ja-JP" altLang="en-US" sz="2000" dirty="0" smtClean="0">
                <a:solidFill>
                  <a:srgbClr val="C00000"/>
                </a:solidFill>
              </a:rPr>
              <a:t> </a:t>
            </a:r>
            <a:r>
              <a:rPr kumimoji="1" lang="en-US" altLang="ja-JP" sz="2000" dirty="0" smtClean="0">
                <a:solidFill>
                  <a:srgbClr val="C00000"/>
                </a:solidFill>
              </a:rPr>
              <a:t>Solution</a:t>
            </a:r>
            <a:r>
              <a:rPr kumimoji="1" lang="ja-JP" altLang="en-US" sz="2000" dirty="0" smtClean="0">
                <a:solidFill>
                  <a:srgbClr val="C00000"/>
                </a:solidFill>
              </a:rPr>
              <a:t> </a:t>
            </a:r>
            <a:r>
              <a:rPr kumimoji="1" lang="en-US" altLang="ja-JP" sz="2000" dirty="0" smtClean="0">
                <a:solidFill>
                  <a:srgbClr val="C00000"/>
                </a:solidFill>
              </a:rPr>
              <a:t>Co.</a:t>
            </a:r>
            <a:endParaRPr kumimoji="1" lang="ja-JP" altLang="en-US" sz="2000" dirty="0">
              <a:solidFill>
                <a:srgbClr val="C00000"/>
              </a:solidFill>
            </a:endParaRPr>
          </a:p>
        </p:txBody>
      </p:sp>
      <p:sp>
        <p:nvSpPr>
          <p:cNvPr id="7" name="正方形/長方形 6"/>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4" name="テキスト ボックス 3"/>
          <p:cNvSpPr txBox="1"/>
          <p:nvPr/>
        </p:nvSpPr>
        <p:spPr>
          <a:xfrm>
            <a:off x="345073" y="3219626"/>
            <a:ext cx="7910407" cy="2739211"/>
          </a:xfrm>
          <a:prstGeom prst="rect">
            <a:avLst/>
          </a:prstGeom>
          <a:noFill/>
        </p:spPr>
        <p:txBody>
          <a:bodyPr wrap="square" rtlCol="0">
            <a:spAutoFit/>
          </a:bodyPr>
          <a:lstStyle/>
          <a:p>
            <a:r>
              <a:rPr lang="en-US" altLang="ja-JP" sz="3600" b="1" dirty="0">
                <a:latin typeface="HG丸ｺﾞｼｯｸM-PRO" panose="020F0600000000000000" pitchFamily="50" charset="-128"/>
                <a:ea typeface="HG丸ｺﾞｼｯｸM-PRO" panose="020F0600000000000000" pitchFamily="50" charset="-128"/>
              </a:rPr>
              <a:t>【 </a:t>
            </a:r>
            <a:r>
              <a:rPr lang="ja-JP" altLang="en-US" sz="3600" b="1" dirty="0">
                <a:latin typeface="HG丸ｺﾞｼｯｸM-PRO" panose="020F0600000000000000" pitchFamily="50" charset="-128"/>
                <a:ea typeface="HG丸ｺﾞｼｯｸM-PRO" panose="020F0600000000000000" pitchFamily="50" charset="-128"/>
              </a:rPr>
              <a:t>事例 </a:t>
            </a:r>
            <a:r>
              <a:rPr lang="en-US" altLang="ja-JP" sz="3600" b="1" dirty="0">
                <a:latin typeface="HG丸ｺﾞｼｯｸM-PRO" panose="020F0600000000000000" pitchFamily="50" charset="-128"/>
                <a:ea typeface="HG丸ｺﾞｼｯｸM-PRO" panose="020F0600000000000000" pitchFamily="50" charset="-128"/>
              </a:rPr>
              <a:t>】</a:t>
            </a:r>
          </a:p>
          <a:p>
            <a:r>
              <a:rPr lang="ja-JP" altLang="en-US" sz="3600" dirty="0">
                <a:latin typeface="HG丸ｺﾞｼｯｸM-PRO" panose="020F0600000000000000" pitchFamily="50" charset="-128"/>
                <a:ea typeface="HG丸ｺﾞｼｯｸM-PRO" panose="020F0600000000000000" pitchFamily="50" charset="-128"/>
              </a:rPr>
              <a:t>  イッツ・コミュニケーションズ 様　</a:t>
            </a:r>
            <a:endParaRPr lang="en-US" altLang="ja-JP" sz="3600" dirty="0">
              <a:latin typeface="HG丸ｺﾞｼｯｸM-PRO" panose="020F0600000000000000" pitchFamily="50" charset="-128"/>
              <a:ea typeface="HG丸ｺﾞｼｯｸM-PRO" panose="020F0600000000000000" pitchFamily="50" charset="-128"/>
            </a:endParaRPr>
          </a:p>
          <a:p>
            <a:r>
              <a:rPr lang="ja-JP" altLang="en-US" sz="3200" dirty="0">
                <a:latin typeface="HG丸ｺﾞｼｯｸM-PRO" panose="020F0600000000000000" pitchFamily="50" charset="-128"/>
                <a:ea typeface="HG丸ｺﾞｼｯｸM-PRO" panose="020F0600000000000000" pitchFamily="50" charset="-128"/>
              </a:rPr>
              <a:t>　　イッツコム　テレビ・</a:t>
            </a:r>
            <a:r>
              <a:rPr lang="ja-JP" altLang="en-US" sz="3200" dirty="0" smtClean="0">
                <a:latin typeface="HG丸ｺﾞｼｯｸM-PRO" panose="020F0600000000000000" pitchFamily="50" charset="-128"/>
                <a:ea typeface="HG丸ｺﾞｼｯｸM-PRO" panose="020F0600000000000000" pitchFamily="50" charset="-128"/>
              </a:rPr>
              <a:t>プッシュ</a:t>
            </a:r>
            <a:endParaRPr lang="en-US" altLang="ja-JP" sz="3200" dirty="0" smtClean="0">
              <a:latin typeface="HG丸ｺﾞｼｯｸM-PRO" panose="020F0600000000000000" pitchFamily="50" charset="-128"/>
              <a:ea typeface="HG丸ｺﾞｼｯｸM-PRO" panose="020F0600000000000000" pitchFamily="50" charset="-128"/>
            </a:endParaRPr>
          </a:p>
          <a:p>
            <a:endParaRPr lang="en-US" altLang="ja-JP" sz="3200" dirty="0">
              <a:latin typeface="HG丸ｺﾞｼｯｸM-PRO" panose="020F0600000000000000" pitchFamily="50" charset="-128"/>
              <a:ea typeface="HG丸ｺﾞｼｯｸM-PRO" panose="020F0600000000000000" pitchFamily="50" charset="-128"/>
            </a:endParaRPr>
          </a:p>
          <a:p>
            <a:r>
              <a:rPr lang="ja-JP" altLang="en-US" sz="3600" dirty="0">
                <a:latin typeface="HG丸ｺﾞｼｯｸM-PRO" panose="020F0600000000000000" pitchFamily="50" charset="-128"/>
                <a:ea typeface="HG丸ｺﾞｼｯｸM-PRO" panose="020F0600000000000000" pitchFamily="50" charset="-128"/>
              </a:rPr>
              <a:t>  </a:t>
            </a:r>
            <a:endParaRPr lang="en-US" altLang="ja-JP" sz="3600" dirty="0">
              <a:latin typeface="HG丸ｺﾞｼｯｸM-PRO" panose="020F0600000000000000" pitchFamily="50" charset="-128"/>
              <a:ea typeface="HG丸ｺﾞｼｯｸM-PRO" panose="020F0600000000000000" pitchFamily="50" charset="-128"/>
            </a:endParaRPr>
          </a:p>
        </p:txBody>
      </p:sp>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5572" y="2533071"/>
            <a:ext cx="3355659" cy="3777515"/>
          </a:xfrm>
          <a:prstGeom prst="rect">
            <a:avLst/>
          </a:prstGeom>
        </p:spPr>
      </p:pic>
    </p:spTree>
    <p:extLst>
      <p:ext uri="{BB962C8B-B14F-4D97-AF65-F5344CB8AC3E}">
        <p14:creationId xmlns:p14="http://schemas.microsoft.com/office/powerpoint/2010/main" val="8726750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06270" y="469444"/>
            <a:ext cx="5291752" cy="874590"/>
          </a:xfrm>
        </p:spPr>
        <p:txBody>
          <a:bodyPr>
            <a:normAutofit/>
          </a:bodyPr>
          <a:lstStyle/>
          <a:p>
            <a:r>
              <a:rPr lang="ja-JP" altLang="en-US" b="1" dirty="0" smtClean="0">
                <a:latin typeface="HG丸ｺﾞｼｯｸM-PRO" panose="020F0600000000000000" pitchFamily="50" charset="-128"/>
                <a:ea typeface="HG丸ｺﾞｼｯｸM-PRO" panose="020F0600000000000000" pitchFamily="50" charset="-128"/>
              </a:rPr>
              <a:t>ビジネス</a:t>
            </a:r>
            <a:r>
              <a:rPr lang="ja-JP" altLang="en-US" b="1" dirty="0">
                <a:latin typeface="HG丸ｺﾞｼｯｸM-PRO" panose="020F0600000000000000" pitchFamily="50" charset="-128"/>
                <a:ea typeface="HG丸ｺﾞｼｯｸM-PRO" panose="020F0600000000000000" pitchFamily="50" charset="-128"/>
              </a:rPr>
              <a:t>への</a:t>
            </a:r>
            <a:r>
              <a:rPr lang="ja-JP" altLang="en-US" b="1" dirty="0" smtClean="0">
                <a:latin typeface="HG丸ｺﾞｼｯｸM-PRO" panose="020F0600000000000000" pitchFamily="50" charset="-128"/>
                <a:ea typeface="HG丸ｺﾞｼｯｸM-PRO" panose="020F0600000000000000" pitchFamily="50" charset="-128"/>
              </a:rPr>
              <a:t>応用</a:t>
            </a:r>
            <a:endParaRPr kumimoji="1" lang="ja-JP" altLang="en-US" b="1" dirty="0">
              <a:latin typeface="HG丸ｺﾞｼｯｸM-PRO" panose="020F0600000000000000" pitchFamily="50" charset="-128"/>
              <a:ea typeface="HG丸ｺﾞｼｯｸM-PRO" panose="020F0600000000000000" pitchFamily="50" charset="-128"/>
            </a:endParaRPr>
          </a:p>
        </p:txBody>
      </p:sp>
      <p:pic>
        <p:nvPicPr>
          <p:cNvPr id="5" name="コンテンツ プレースホルダー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836" y="50020"/>
            <a:ext cx="5742959" cy="1173537"/>
          </a:xfrm>
          <a:prstGeom prst="rect">
            <a:avLst/>
          </a:prstGeom>
        </p:spPr>
      </p:pic>
      <p:sp>
        <p:nvSpPr>
          <p:cNvPr id="6" name="テキスト ボックス 5"/>
          <p:cNvSpPr txBox="1"/>
          <p:nvPr/>
        </p:nvSpPr>
        <p:spPr>
          <a:xfrm>
            <a:off x="10296525" y="6508736"/>
            <a:ext cx="1863845" cy="400110"/>
          </a:xfrm>
          <a:prstGeom prst="rect">
            <a:avLst/>
          </a:prstGeom>
          <a:noFill/>
        </p:spPr>
        <p:txBody>
          <a:bodyPr wrap="square" rtlCol="0">
            <a:spAutoFit/>
          </a:bodyPr>
          <a:lstStyle/>
          <a:p>
            <a:r>
              <a:rPr kumimoji="1" lang="en-US" altLang="ja-JP" sz="2000" dirty="0" smtClean="0">
                <a:solidFill>
                  <a:srgbClr val="C00000"/>
                </a:solidFill>
              </a:rPr>
              <a:t>RC</a:t>
            </a:r>
            <a:r>
              <a:rPr kumimoji="1" lang="ja-JP" altLang="en-US" sz="2000" dirty="0" smtClean="0">
                <a:solidFill>
                  <a:srgbClr val="C00000"/>
                </a:solidFill>
              </a:rPr>
              <a:t> </a:t>
            </a:r>
            <a:r>
              <a:rPr kumimoji="1" lang="en-US" altLang="ja-JP" sz="2000" dirty="0" smtClean="0">
                <a:solidFill>
                  <a:srgbClr val="C00000"/>
                </a:solidFill>
              </a:rPr>
              <a:t>Solution</a:t>
            </a:r>
            <a:r>
              <a:rPr kumimoji="1" lang="ja-JP" altLang="en-US" sz="2000" dirty="0" smtClean="0">
                <a:solidFill>
                  <a:srgbClr val="C00000"/>
                </a:solidFill>
              </a:rPr>
              <a:t> </a:t>
            </a:r>
            <a:r>
              <a:rPr kumimoji="1" lang="en-US" altLang="ja-JP" sz="2000" dirty="0" smtClean="0">
                <a:solidFill>
                  <a:srgbClr val="C00000"/>
                </a:solidFill>
              </a:rPr>
              <a:t>Co.</a:t>
            </a:r>
            <a:endParaRPr kumimoji="1" lang="ja-JP" altLang="en-US" sz="2000" dirty="0">
              <a:solidFill>
                <a:srgbClr val="C00000"/>
              </a:solidFill>
            </a:endParaRPr>
          </a:p>
        </p:txBody>
      </p:sp>
      <p:sp>
        <p:nvSpPr>
          <p:cNvPr id="7" name="正方形/長方形 6"/>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pic>
        <p:nvPicPr>
          <p:cNvPr id="10" name="イッツコムスマート_家内マモルＣＭ集">
            <a:hlinkClick r:id="" action="ppaction://media"/>
          </p:cNvPr>
          <p:cNvPicPr>
            <a:picLocks noChangeAspect="1"/>
          </p:cNvPicPr>
          <p:nvPr>
            <a:videoFile r:link="rId1"/>
            <p:extLst>
              <p:ext uri="{DAA4B4D4-6D71-4841-9C94-3DE7FCFB9230}">
                <p14:media xmlns:p14="http://schemas.microsoft.com/office/powerpoint/2010/main" r:embed="rId2">
                  <p14:trim st="69045" end="0.3333"/>
                </p14:media>
              </p:ext>
            </p:extLst>
          </p:nvPr>
        </p:nvPicPr>
        <p:blipFill>
          <a:blip r:embed="rId5"/>
          <a:stretch>
            <a:fillRect/>
          </a:stretch>
        </p:blipFill>
        <p:spPr>
          <a:xfrm>
            <a:off x="1808939" y="1513581"/>
            <a:ext cx="8197643" cy="4611174"/>
          </a:xfrm>
          <a:prstGeom prst="rect">
            <a:avLst/>
          </a:prstGeom>
        </p:spPr>
      </p:pic>
    </p:spTree>
    <p:extLst>
      <p:ext uri="{BB962C8B-B14F-4D97-AF65-F5344CB8AC3E}">
        <p14:creationId xmlns:p14="http://schemas.microsoft.com/office/powerpoint/2010/main" val="17374509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59756">
                <p:cTn id="7" fill="hold" display="0">
                  <p:stCondLst>
                    <p:cond delay="indefinite"/>
                  </p:stCondLst>
                </p:cTn>
                <p:tgtEl>
                  <p:spTgt spid="10"/>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07529" y="574897"/>
            <a:ext cx="5579853" cy="877079"/>
          </a:xfrm>
        </p:spPr>
        <p:txBody>
          <a:bodyPr/>
          <a:lstStyle/>
          <a:p>
            <a:r>
              <a:rPr lang="ja-JP" altLang="en-US" b="1" dirty="0" smtClean="0">
                <a:latin typeface="HG丸ｺﾞｼｯｸM-PRO" panose="020F0600000000000000" pitchFamily="50" charset="-128"/>
                <a:ea typeface="HG丸ｺﾞｼｯｸM-PRO" panose="020F0600000000000000" pitchFamily="50" charset="-128"/>
              </a:rPr>
              <a:t>ビジネス</a:t>
            </a:r>
            <a:r>
              <a:rPr lang="ja-JP" altLang="en-US" b="1" dirty="0">
                <a:latin typeface="HG丸ｺﾞｼｯｸM-PRO" panose="020F0600000000000000" pitchFamily="50" charset="-128"/>
                <a:ea typeface="HG丸ｺﾞｼｯｸM-PRO" panose="020F0600000000000000" pitchFamily="50" charset="-128"/>
              </a:rPr>
              <a:t>への</a:t>
            </a:r>
            <a:r>
              <a:rPr lang="ja-JP" altLang="en-US" b="1" dirty="0" smtClean="0">
                <a:latin typeface="HG丸ｺﾞｼｯｸM-PRO" panose="020F0600000000000000" pitchFamily="50" charset="-128"/>
                <a:ea typeface="HG丸ｺﾞｼｯｸM-PRO" panose="020F0600000000000000" pitchFamily="50" charset="-128"/>
              </a:rPr>
              <a:t>応用</a:t>
            </a: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3" name="コンテンツ プレースホルダー 2"/>
          <p:cNvSpPr>
            <a:spLocks noGrp="1"/>
          </p:cNvSpPr>
          <p:nvPr>
            <p:ph idx="1"/>
          </p:nvPr>
        </p:nvSpPr>
        <p:spPr>
          <a:xfrm>
            <a:off x="868479" y="1645689"/>
            <a:ext cx="5221770" cy="1252468"/>
          </a:xfrm>
        </p:spPr>
        <p:txBody>
          <a:bodyPr>
            <a:noAutofit/>
          </a:bodyPr>
          <a:lstStyle/>
          <a:p>
            <a:pPr marL="0" indent="0">
              <a:buNone/>
            </a:pPr>
            <a:r>
              <a:rPr lang="ja-JP" altLang="en-US" sz="3600" dirty="0" smtClean="0">
                <a:latin typeface="HG丸ｺﾞｼｯｸM-PRO" panose="020F0600000000000000" pitchFamily="50" charset="-128"/>
                <a:ea typeface="HG丸ｺﾞｼｯｸM-PRO" panose="020F0600000000000000" pitchFamily="50" charset="-128"/>
              </a:rPr>
              <a:t>災害</a:t>
            </a:r>
            <a:r>
              <a:rPr lang="ja-JP" altLang="en-US" sz="3600" dirty="0">
                <a:latin typeface="HG丸ｺﾞｼｯｸM-PRO" panose="020F0600000000000000" pitchFamily="50" charset="-128"/>
                <a:ea typeface="HG丸ｺﾞｼｯｸM-PRO" panose="020F0600000000000000" pitchFamily="50" charset="-128"/>
              </a:rPr>
              <a:t>情報システム等</a:t>
            </a:r>
            <a:r>
              <a:rPr lang="ja-JP" altLang="en-US" sz="3600" dirty="0" smtClean="0">
                <a:latin typeface="HG丸ｺﾞｼｯｸM-PRO" panose="020F0600000000000000" pitchFamily="50" charset="-128"/>
                <a:ea typeface="HG丸ｺﾞｼｯｸM-PRO" panose="020F0600000000000000" pitchFamily="50" charset="-128"/>
              </a:rPr>
              <a:t>の</a:t>
            </a:r>
            <a:endParaRPr lang="en-US" altLang="ja-JP" sz="3600" dirty="0" smtClean="0">
              <a:latin typeface="HG丸ｺﾞｼｯｸM-PRO" panose="020F0600000000000000" pitchFamily="50" charset="-128"/>
              <a:ea typeface="HG丸ｺﾞｼｯｸM-PRO" panose="020F0600000000000000" pitchFamily="50" charset="-128"/>
            </a:endParaRPr>
          </a:p>
          <a:p>
            <a:pPr marL="0" indent="0">
              <a:buNone/>
            </a:pPr>
            <a:r>
              <a:rPr lang="ja-JP" altLang="en-US" sz="3600" dirty="0" smtClean="0">
                <a:latin typeface="HG丸ｺﾞｼｯｸM-PRO" panose="020F0600000000000000" pitchFamily="50" charset="-128"/>
                <a:ea typeface="HG丸ｺﾞｼｯｸM-PRO" panose="020F0600000000000000" pitchFamily="50" charset="-128"/>
              </a:rPr>
              <a:t>受託開発も</a:t>
            </a:r>
            <a:r>
              <a:rPr lang="ja-JP" altLang="en-US" sz="3600" dirty="0">
                <a:latin typeface="HG丸ｺﾞｼｯｸM-PRO" panose="020F0600000000000000" pitchFamily="50" charset="-128"/>
                <a:ea typeface="HG丸ｺﾞｼｯｸM-PRO" panose="020F0600000000000000" pitchFamily="50" charset="-128"/>
              </a:rPr>
              <a:t>対応</a:t>
            </a:r>
            <a:br>
              <a:rPr lang="ja-JP" altLang="en-US" sz="3600" dirty="0">
                <a:latin typeface="HG丸ｺﾞｼｯｸM-PRO" panose="020F0600000000000000" pitchFamily="50" charset="-128"/>
                <a:ea typeface="HG丸ｺﾞｼｯｸM-PRO" panose="020F0600000000000000" pitchFamily="50" charset="-128"/>
              </a:rPr>
            </a:br>
            <a:endParaRPr lang="en-US" altLang="ja-JP" sz="3600" dirty="0">
              <a:latin typeface="HG丸ｺﾞｼｯｸM-PRO" panose="020F0600000000000000" pitchFamily="50" charset="-128"/>
              <a:ea typeface="HG丸ｺﾞｼｯｸM-PRO" panose="020F0600000000000000" pitchFamily="50" charset="-128"/>
            </a:endParaRPr>
          </a:p>
          <a:p>
            <a:endParaRPr kumimoji="1" lang="ja-JP" altLang="en-US" sz="3600" dirty="0"/>
          </a:p>
        </p:txBody>
      </p:sp>
      <p:pic>
        <p:nvPicPr>
          <p:cNvPr id="5" name="コンテンツ プレースホルダー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15" y="131337"/>
            <a:ext cx="5795726" cy="1184319"/>
          </a:xfrm>
          <a:prstGeom prst="rect">
            <a:avLst/>
          </a:prstGeom>
        </p:spPr>
      </p:pic>
      <p:sp>
        <p:nvSpPr>
          <p:cNvPr id="6" name="テキスト ボックス 5"/>
          <p:cNvSpPr txBox="1"/>
          <p:nvPr/>
        </p:nvSpPr>
        <p:spPr>
          <a:xfrm>
            <a:off x="10296525" y="6508736"/>
            <a:ext cx="1863845" cy="400110"/>
          </a:xfrm>
          <a:prstGeom prst="rect">
            <a:avLst/>
          </a:prstGeom>
          <a:noFill/>
        </p:spPr>
        <p:txBody>
          <a:bodyPr wrap="square" rtlCol="0">
            <a:spAutoFit/>
          </a:bodyPr>
          <a:lstStyle/>
          <a:p>
            <a:r>
              <a:rPr kumimoji="1" lang="en-US" altLang="ja-JP" sz="2000" dirty="0" smtClean="0">
                <a:solidFill>
                  <a:srgbClr val="C00000"/>
                </a:solidFill>
              </a:rPr>
              <a:t>RC</a:t>
            </a:r>
            <a:r>
              <a:rPr kumimoji="1" lang="ja-JP" altLang="en-US" sz="2000" dirty="0" smtClean="0">
                <a:solidFill>
                  <a:srgbClr val="C00000"/>
                </a:solidFill>
              </a:rPr>
              <a:t> </a:t>
            </a:r>
            <a:r>
              <a:rPr kumimoji="1" lang="en-US" altLang="ja-JP" sz="2000" dirty="0" smtClean="0">
                <a:solidFill>
                  <a:srgbClr val="C00000"/>
                </a:solidFill>
              </a:rPr>
              <a:t>Solution</a:t>
            </a:r>
            <a:r>
              <a:rPr kumimoji="1" lang="ja-JP" altLang="en-US" sz="2000" dirty="0" smtClean="0">
                <a:solidFill>
                  <a:srgbClr val="C00000"/>
                </a:solidFill>
              </a:rPr>
              <a:t> </a:t>
            </a:r>
            <a:r>
              <a:rPr kumimoji="1" lang="en-US" altLang="ja-JP" sz="2000" dirty="0" smtClean="0">
                <a:solidFill>
                  <a:srgbClr val="C00000"/>
                </a:solidFill>
              </a:rPr>
              <a:t>Co.</a:t>
            </a:r>
            <a:endParaRPr kumimoji="1" lang="ja-JP" altLang="en-US" sz="2000" dirty="0">
              <a:solidFill>
                <a:srgbClr val="C00000"/>
              </a:solidFill>
            </a:endParaRPr>
          </a:p>
        </p:txBody>
      </p:sp>
      <p:sp>
        <p:nvSpPr>
          <p:cNvPr id="7" name="正方形/長方形 6"/>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0188" y="1537615"/>
            <a:ext cx="2418708" cy="4786136"/>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53345" y="1537615"/>
            <a:ext cx="2418708" cy="4786136"/>
          </a:xfrm>
          <a:prstGeom prst="rect">
            <a:avLst/>
          </a:prstGeom>
        </p:spPr>
      </p:pic>
      <p:pic>
        <p:nvPicPr>
          <p:cNvPr id="11" name="図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8479" y="4521452"/>
            <a:ext cx="4961050" cy="1493649"/>
          </a:xfrm>
          <a:prstGeom prst="rect">
            <a:avLst/>
          </a:prstGeom>
        </p:spPr>
      </p:pic>
      <p:sp>
        <p:nvSpPr>
          <p:cNvPr id="12" name="テキスト ボックス 11"/>
          <p:cNvSpPr txBox="1"/>
          <p:nvPr/>
        </p:nvSpPr>
        <p:spPr>
          <a:xfrm>
            <a:off x="677130" y="3061397"/>
            <a:ext cx="5030635" cy="1077218"/>
          </a:xfrm>
          <a:prstGeom prst="rect">
            <a:avLst/>
          </a:prstGeom>
          <a:noFill/>
        </p:spPr>
        <p:txBody>
          <a:bodyPr wrap="square" rtlCol="0">
            <a:spAutoFit/>
          </a:bodyPr>
          <a:lstStyle/>
          <a:p>
            <a:r>
              <a:rPr lang="en-US" altLang="ja-JP" sz="3200" b="1" dirty="0">
                <a:latin typeface="HG丸ｺﾞｼｯｸM-PRO" panose="020F0600000000000000" pitchFamily="50" charset="-128"/>
                <a:ea typeface="HG丸ｺﾞｼｯｸM-PRO" panose="020F0600000000000000" pitchFamily="50" charset="-128"/>
              </a:rPr>
              <a:t>【 </a:t>
            </a:r>
            <a:r>
              <a:rPr lang="ja-JP" altLang="en-US" sz="3200" b="1" dirty="0">
                <a:latin typeface="HG丸ｺﾞｼｯｸM-PRO" panose="020F0600000000000000" pitchFamily="50" charset="-128"/>
                <a:ea typeface="HG丸ｺﾞｼｯｸM-PRO" panose="020F0600000000000000" pitchFamily="50" charset="-128"/>
              </a:rPr>
              <a:t>事例 </a:t>
            </a:r>
            <a:r>
              <a:rPr lang="en-US" altLang="ja-JP" sz="3200" b="1" dirty="0">
                <a:latin typeface="HG丸ｺﾞｼｯｸM-PRO" panose="020F0600000000000000" pitchFamily="50" charset="-128"/>
                <a:ea typeface="HG丸ｺﾞｼｯｸM-PRO" panose="020F0600000000000000" pitchFamily="50" charset="-128"/>
              </a:rPr>
              <a:t>】</a:t>
            </a:r>
          </a:p>
          <a:p>
            <a:r>
              <a:rPr lang="ja-JP" altLang="en-US" sz="3200" dirty="0">
                <a:latin typeface="HG丸ｺﾞｼｯｸM-PRO" panose="020F0600000000000000" pitchFamily="50" charset="-128"/>
                <a:ea typeface="HG丸ｺﾞｼｯｸM-PRO" panose="020F0600000000000000" pitchFamily="50" charset="-128"/>
              </a:rPr>
              <a:t>  観光庁 様　</a:t>
            </a:r>
            <a:r>
              <a:rPr lang="en-US" altLang="ja-JP" sz="3200" dirty="0">
                <a:latin typeface="HG丸ｺﾞｼｯｸM-PRO" panose="020F0600000000000000" pitchFamily="50" charset="-128"/>
                <a:ea typeface="HG丸ｺﾞｼｯｸM-PRO" panose="020F0600000000000000" pitchFamily="50" charset="-128"/>
              </a:rPr>
              <a:t>Safety</a:t>
            </a:r>
            <a:r>
              <a:rPr lang="ja-JP" altLang="en-US" sz="3200" dirty="0">
                <a:latin typeface="HG丸ｺﾞｼｯｸM-PRO" panose="020F0600000000000000" pitchFamily="50" charset="-128"/>
                <a:ea typeface="HG丸ｺﾞｼｯｸM-PRO" panose="020F0600000000000000" pitchFamily="50" charset="-128"/>
              </a:rPr>
              <a:t> </a:t>
            </a:r>
            <a:r>
              <a:rPr lang="en-US" altLang="ja-JP" sz="3200" dirty="0" smtClean="0">
                <a:latin typeface="HG丸ｺﾞｼｯｸM-PRO" panose="020F0600000000000000" pitchFamily="50" charset="-128"/>
                <a:ea typeface="HG丸ｺﾞｼｯｸM-PRO" panose="020F0600000000000000" pitchFamily="50" charset="-128"/>
              </a:rPr>
              <a:t>tips</a:t>
            </a:r>
            <a:endParaRPr lang="en-US" altLang="ja-JP" sz="32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7850928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306050" y="6457890"/>
            <a:ext cx="1968620" cy="400110"/>
          </a:xfrm>
          <a:prstGeom prst="rect">
            <a:avLst/>
          </a:prstGeom>
          <a:noFill/>
        </p:spPr>
        <p:txBody>
          <a:bodyPr wrap="square" rtlCol="0">
            <a:spAutoFit/>
          </a:bodyPr>
          <a:lstStyle/>
          <a:p>
            <a:r>
              <a:rPr kumimoji="1" lang="en-US" altLang="ja-JP" sz="2000" dirty="0" smtClean="0">
                <a:solidFill>
                  <a:srgbClr val="C00000"/>
                </a:solidFill>
              </a:rPr>
              <a:t>RC</a:t>
            </a:r>
            <a:r>
              <a:rPr kumimoji="1" lang="ja-JP" altLang="en-US" sz="2000" dirty="0" smtClean="0">
                <a:solidFill>
                  <a:srgbClr val="C00000"/>
                </a:solidFill>
              </a:rPr>
              <a:t> </a:t>
            </a:r>
            <a:r>
              <a:rPr kumimoji="1" lang="en-US" altLang="ja-JP" sz="2000" dirty="0" smtClean="0">
                <a:solidFill>
                  <a:srgbClr val="C00000"/>
                </a:solidFill>
              </a:rPr>
              <a:t>Solution</a:t>
            </a:r>
            <a:r>
              <a:rPr kumimoji="1" lang="ja-JP" altLang="en-US" sz="2000" dirty="0" smtClean="0">
                <a:solidFill>
                  <a:srgbClr val="C00000"/>
                </a:solidFill>
              </a:rPr>
              <a:t> </a:t>
            </a:r>
            <a:r>
              <a:rPr kumimoji="1" lang="en-US" altLang="ja-JP" sz="2000" dirty="0" smtClean="0">
                <a:solidFill>
                  <a:srgbClr val="C00000"/>
                </a:solidFill>
              </a:rPr>
              <a:t>Co.</a:t>
            </a:r>
            <a:endParaRPr kumimoji="1" lang="ja-JP" altLang="en-US" sz="2000" dirty="0">
              <a:solidFill>
                <a:srgbClr val="C00000"/>
              </a:solidFill>
            </a:endParaRPr>
          </a:p>
        </p:txBody>
      </p:sp>
      <p:sp>
        <p:nvSpPr>
          <p:cNvPr id="5" name="テキスト ボックス 4"/>
          <p:cNvSpPr txBox="1"/>
          <p:nvPr/>
        </p:nvSpPr>
        <p:spPr>
          <a:xfrm>
            <a:off x="6038491" y="2476377"/>
            <a:ext cx="4830789" cy="1569660"/>
          </a:xfrm>
          <a:prstGeom prst="rect">
            <a:avLst/>
          </a:prstGeom>
          <a:noFill/>
        </p:spPr>
        <p:txBody>
          <a:bodyPr wrap="square" rtlCol="0">
            <a:spAutoFit/>
          </a:bodyPr>
          <a:lstStyle/>
          <a:p>
            <a:r>
              <a:rPr lang="ja-JP" altLang="en-US" sz="4800" b="1" dirty="0" smtClean="0">
                <a:latin typeface="HG丸ｺﾞｼｯｸM-PRO" panose="020F0600000000000000" pitchFamily="50" charset="-128"/>
                <a:ea typeface="HG丸ｺﾞｼｯｸM-PRO" panose="020F0600000000000000" pitchFamily="50" charset="-128"/>
              </a:rPr>
              <a:t>簡単</a:t>
            </a:r>
            <a:r>
              <a:rPr lang="ja-JP" altLang="en-US" sz="4800" b="1" dirty="0">
                <a:latin typeface="HG丸ｺﾞｼｯｸM-PRO" panose="020F0600000000000000" pitchFamily="50" charset="-128"/>
                <a:ea typeface="HG丸ｺﾞｼｯｸM-PRO" panose="020F0600000000000000" pitchFamily="50" charset="-128"/>
              </a:rPr>
              <a:t>に</a:t>
            </a:r>
            <a:r>
              <a:rPr lang="ja-JP" altLang="en-US" sz="4800" b="1" dirty="0" smtClean="0">
                <a:latin typeface="HG丸ｺﾞｼｯｸM-PRO" panose="020F0600000000000000" pitchFamily="50" charset="-128"/>
                <a:ea typeface="HG丸ｺﾞｼｯｸM-PRO" panose="020F0600000000000000" pitchFamily="50" charset="-128"/>
              </a:rPr>
              <a:t>アプリを</a:t>
            </a:r>
            <a:endParaRPr lang="en-US" altLang="ja-JP" sz="4800" b="1" dirty="0" smtClean="0">
              <a:latin typeface="HG丸ｺﾞｼｯｸM-PRO" panose="020F0600000000000000" pitchFamily="50" charset="-128"/>
              <a:ea typeface="HG丸ｺﾞｼｯｸM-PRO" panose="020F0600000000000000" pitchFamily="50" charset="-128"/>
            </a:endParaRPr>
          </a:p>
          <a:p>
            <a:r>
              <a:rPr lang="ja-JP" altLang="en-US" sz="4800" b="1" dirty="0" smtClean="0">
                <a:latin typeface="HG丸ｺﾞｼｯｸM-PRO" panose="020F0600000000000000" pitchFamily="50" charset="-128"/>
                <a:ea typeface="HG丸ｺﾞｼｯｸM-PRO" panose="020F0600000000000000" pitchFamily="50" charset="-128"/>
              </a:rPr>
              <a:t>導入できる</a:t>
            </a:r>
            <a:endParaRPr lang="en-US" altLang="ja-JP" sz="4800" b="1" dirty="0" smtClean="0">
              <a:latin typeface="HG丸ｺﾞｼｯｸM-PRO" panose="020F0600000000000000" pitchFamily="50" charset="-128"/>
              <a:ea typeface="HG丸ｺﾞｼｯｸM-PRO" panose="020F0600000000000000" pitchFamily="50" charset="-128"/>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612250"/>
            <a:ext cx="4273850" cy="4811136"/>
          </a:xfrm>
          <a:prstGeom prst="rect">
            <a:avLst/>
          </a:prstGeom>
        </p:spPr>
      </p:pic>
      <p:sp>
        <p:nvSpPr>
          <p:cNvPr id="8" name="角丸四角形吹き出し 2"/>
          <p:cNvSpPr/>
          <p:nvPr/>
        </p:nvSpPr>
        <p:spPr>
          <a:xfrm>
            <a:off x="5343161" y="1889185"/>
            <a:ext cx="6043702" cy="3174521"/>
          </a:xfrm>
          <a:custGeom>
            <a:avLst/>
            <a:gdLst>
              <a:gd name="connsiteX0" fmla="*/ 0 w 6545502"/>
              <a:gd name="connsiteY0" fmla="*/ 595382 h 3572221"/>
              <a:gd name="connsiteX1" fmla="*/ 595382 w 6545502"/>
              <a:gd name="connsiteY1" fmla="*/ 0 h 3572221"/>
              <a:gd name="connsiteX2" fmla="*/ 1090917 w 6545502"/>
              <a:gd name="connsiteY2" fmla="*/ 0 h 3572221"/>
              <a:gd name="connsiteX3" fmla="*/ 1090917 w 6545502"/>
              <a:gd name="connsiteY3" fmla="*/ 0 h 3572221"/>
              <a:gd name="connsiteX4" fmla="*/ 2727293 w 6545502"/>
              <a:gd name="connsiteY4" fmla="*/ 0 h 3572221"/>
              <a:gd name="connsiteX5" fmla="*/ 5950120 w 6545502"/>
              <a:gd name="connsiteY5" fmla="*/ 0 h 3572221"/>
              <a:gd name="connsiteX6" fmla="*/ 6545502 w 6545502"/>
              <a:gd name="connsiteY6" fmla="*/ 595382 h 3572221"/>
              <a:gd name="connsiteX7" fmla="*/ 6545502 w 6545502"/>
              <a:gd name="connsiteY7" fmla="*/ 2083796 h 3572221"/>
              <a:gd name="connsiteX8" fmla="*/ 6545502 w 6545502"/>
              <a:gd name="connsiteY8" fmla="*/ 2083796 h 3572221"/>
              <a:gd name="connsiteX9" fmla="*/ 6545502 w 6545502"/>
              <a:gd name="connsiteY9" fmla="*/ 2976851 h 3572221"/>
              <a:gd name="connsiteX10" fmla="*/ 6545502 w 6545502"/>
              <a:gd name="connsiteY10" fmla="*/ 2976839 h 3572221"/>
              <a:gd name="connsiteX11" fmla="*/ 5950120 w 6545502"/>
              <a:gd name="connsiteY11" fmla="*/ 3572221 h 3572221"/>
              <a:gd name="connsiteX12" fmla="*/ 2727293 w 6545502"/>
              <a:gd name="connsiteY12" fmla="*/ 3572221 h 3572221"/>
              <a:gd name="connsiteX13" fmla="*/ -150285 w 6545502"/>
              <a:gd name="connsiteY13" fmla="*/ 4279164 h 3572221"/>
              <a:gd name="connsiteX14" fmla="*/ 1090917 w 6545502"/>
              <a:gd name="connsiteY14" fmla="*/ 3572221 h 3572221"/>
              <a:gd name="connsiteX15" fmla="*/ 595382 w 6545502"/>
              <a:gd name="connsiteY15" fmla="*/ 3572221 h 3572221"/>
              <a:gd name="connsiteX16" fmla="*/ 0 w 6545502"/>
              <a:gd name="connsiteY16" fmla="*/ 2976839 h 3572221"/>
              <a:gd name="connsiteX17" fmla="*/ 0 w 6545502"/>
              <a:gd name="connsiteY17" fmla="*/ 2976851 h 3572221"/>
              <a:gd name="connsiteX18" fmla="*/ 0 w 6545502"/>
              <a:gd name="connsiteY18" fmla="*/ 2083796 h 3572221"/>
              <a:gd name="connsiteX19" fmla="*/ 0 w 6545502"/>
              <a:gd name="connsiteY19" fmla="*/ 2083796 h 3572221"/>
              <a:gd name="connsiteX20" fmla="*/ 0 w 6545502"/>
              <a:gd name="connsiteY20" fmla="*/ 595382 h 3572221"/>
              <a:gd name="connsiteX0" fmla="*/ 150285 w 6695787"/>
              <a:gd name="connsiteY0" fmla="*/ 595382 h 4279164"/>
              <a:gd name="connsiteX1" fmla="*/ 745667 w 6695787"/>
              <a:gd name="connsiteY1" fmla="*/ 0 h 4279164"/>
              <a:gd name="connsiteX2" fmla="*/ 1241202 w 6695787"/>
              <a:gd name="connsiteY2" fmla="*/ 0 h 4279164"/>
              <a:gd name="connsiteX3" fmla="*/ 1241202 w 6695787"/>
              <a:gd name="connsiteY3" fmla="*/ 0 h 4279164"/>
              <a:gd name="connsiteX4" fmla="*/ 2877578 w 6695787"/>
              <a:gd name="connsiteY4" fmla="*/ 0 h 4279164"/>
              <a:gd name="connsiteX5" fmla="*/ 6100405 w 6695787"/>
              <a:gd name="connsiteY5" fmla="*/ 0 h 4279164"/>
              <a:gd name="connsiteX6" fmla="*/ 6695787 w 6695787"/>
              <a:gd name="connsiteY6" fmla="*/ 595382 h 4279164"/>
              <a:gd name="connsiteX7" fmla="*/ 6695787 w 6695787"/>
              <a:gd name="connsiteY7" fmla="*/ 2083796 h 4279164"/>
              <a:gd name="connsiteX8" fmla="*/ 6695787 w 6695787"/>
              <a:gd name="connsiteY8" fmla="*/ 2083796 h 4279164"/>
              <a:gd name="connsiteX9" fmla="*/ 6695787 w 6695787"/>
              <a:gd name="connsiteY9" fmla="*/ 2976851 h 4279164"/>
              <a:gd name="connsiteX10" fmla="*/ 6695787 w 6695787"/>
              <a:gd name="connsiteY10" fmla="*/ 2976839 h 4279164"/>
              <a:gd name="connsiteX11" fmla="*/ 6100405 w 6695787"/>
              <a:gd name="connsiteY11" fmla="*/ 3572221 h 4279164"/>
              <a:gd name="connsiteX12" fmla="*/ 2144332 w 6695787"/>
              <a:gd name="connsiteY12" fmla="*/ 3589474 h 4279164"/>
              <a:gd name="connsiteX13" fmla="*/ 0 w 6695787"/>
              <a:gd name="connsiteY13" fmla="*/ 4279164 h 4279164"/>
              <a:gd name="connsiteX14" fmla="*/ 1241202 w 6695787"/>
              <a:gd name="connsiteY14" fmla="*/ 3572221 h 4279164"/>
              <a:gd name="connsiteX15" fmla="*/ 745667 w 6695787"/>
              <a:gd name="connsiteY15" fmla="*/ 3572221 h 4279164"/>
              <a:gd name="connsiteX16" fmla="*/ 150285 w 6695787"/>
              <a:gd name="connsiteY16" fmla="*/ 2976839 h 4279164"/>
              <a:gd name="connsiteX17" fmla="*/ 150285 w 6695787"/>
              <a:gd name="connsiteY17" fmla="*/ 2976851 h 4279164"/>
              <a:gd name="connsiteX18" fmla="*/ 150285 w 6695787"/>
              <a:gd name="connsiteY18" fmla="*/ 2083796 h 4279164"/>
              <a:gd name="connsiteX19" fmla="*/ 150285 w 6695787"/>
              <a:gd name="connsiteY19" fmla="*/ 2083796 h 4279164"/>
              <a:gd name="connsiteX20" fmla="*/ 150285 w 6695787"/>
              <a:gd name="connsiteY20" fmla="*/ 595382 h 4279164"/>
              <a:gd name="connsiteX0" fmla="*/ 0 w 6545502"/>
              <a:gd name="connsiteY0" fmla="*/ 595382 h 4167020"/>
              <a:gd name="connsiteX1" fmla="*/ 595382 w 6545502"/>
              <a:gd name="connsiteY1" fmla="*/ 0 h 4167020"/>
              <a:gd name="connsiteX2" fmla="*/ 1090917 w 6545502"/>
              <a:gd name="connsiteY2" fmla="*/ 0 h 4167020"/>
              <a:gd name="connsiteX3" fmla="*/ 1090917 w 6545502"/>
              <a:gd name="connsiteY3" fmla="*/ 0 h 4167020"/>
              <a:gd name="connsiteX4" fmla="*/ 2727293 w 6545502"/>
              <a:gd name="connsiteY4" fmla="*/ 0 h 4167020"/>
              <a:gd name="connsiteX5" fmla="*/ 5950120 w 6545502"/>
              <a:gd name="connsiteY5" fmla="*/ 0 h 4167020"/>
              <a:gd name="connsiteX6" fmla="*/ 6545502 w 6545502"/>
              <a:gd name="connsiteY6" fmla="*/ 595382 h 4167020"/>
              <a:gd name="connsiteX7" fmla="*/ 6545502 w 6545502"/>
              <a:gd name="connsiteY7" fmla="*/ 2083796 h 4167020"/>
              <a:gd name="connsiteX8" fmla="*/ 6545502 w 6545502"/>
              <a:gd name="connsiteY8" fmla="*/ 2083796 h 4167020"/>
              <a:gd name="connsiteX9" fmla="*/ 6545502 w 6545502"/>
              <a:gd name="connsiteY9" fmla="*/ 2976851 h 4167020"/>
              <a:gd name="connsiteX10" fmla="*/ 6545502 w 6545502"/>
              <a:gd name="connsiteY10" fmla="*/ 2976839 h 4167020"/>
              <a:gd name="connsiteX11" fmla="*/ 5950120 w 6545502"/>
              <a:gd name="connsiteY11" fmla="*/ 3572221 h 4167020"/>
              <a:gd name="connsiteX12" fmla="*/ 1994047 w 6545502"/>
              <a:gd name="connsiteY12" fmla="*/ 3589474 h 4167020"/>
              <a:gd name="connsiteX13" fmla="*/ 125760 w 6545502"/>
              <a:gd name="connsiteY13" fmla="*/ 4167020 h 4167020"/>
              <a:gd name="connsiteX14" fmla="*/ 1090917 w 6545502"/>
              <a:gd name="connsiteY14" fmla="*/ 3572221 h 4167020"/>
              <a:gd name="connsiteX15" fmla="*/ 595382 w 6545502"/>
              <a:gd name="connsiteY15" fmla="*/ 3572221 h 4167020"/>
              <a:gd name="connsiteX16" fmla="*/ 0 w 6545502"/>
              <a:gd name="connsiteY16" fmla="*/ 2976839 h 4167020"/>
              <a:gd name="connsiteX17" fmla="*/ 0 w 6545502"/>
              <a:gd name="connsiteY17" fmla="*/ 2976851 h 4167020"/>
              <a:gd name="connsiteX18" fmla="*/ 0 w 6545502"/>
              <a:gd name="connsiteY18" fmla="*/ 2083796 h 4167020"/>
              <a:gd name="connsiteX19" fmla="*/ 0 w 6545502"/>
              <a:gd name="connsiteY19" fmla="*/ 2083796 h 4167020"/>
              <a:gd name="connsiteX20" fmla="*/ 0 w 6545502"/>
              <a:gd name="connsiteY20" fmla="*/ 595382 h 4167020"/>
              <a:gd name="connsiteX0" fmla="*/ 0 w 6545502"/>
              <a:gd name="connsiteY0" fmla="*/ 595382 h 4022581"/>
              <a:gd name="connsiteX1" fmla="*/ 595382 w 6545502"/>
              <a:gd name="connsiteY1" fmla="*/ 0 h 4022581"/>
              <a:gd name="connsiteX2" fmla="*/ 1090917 w 6545502"/>
              <a:gd name="connsiteY2" fmla="*/ 0 h 4022581"/>
              <a:gd name="connsiteX3" fmla="*/ 1090917 w 6545502"/>
              <a:gd name="connsiteY3" fmla="*/ 0 h 4022581"/>
              <a:gd name="connsiteX4" fmla="*/ 2727293 w 6545502"/>
              <a:gd name="connsiteY4" fmla="*/ 0 h 4022581"/>
              <a:gd name="connsiteX5" fmla="*/ 5950120 w 6545502"/>
              <a:gd name="connsiteY5" fmla="*/ 0 h 4022581"/>
              <a:gd name="connsiteX6" fmla="*/ 6545502 w 6545502"/>
              <a:gd name="connsiteY6" fmla="*/ 595382 h 4022581"/>
              <a:gd name="connsiteX7" fmla="*/ 6545502 w 6545502"/>
              <a:gd name="connsiteY7" fmla="*/ 2083796 h 4022581"/>
              <a:gd name="connsiteX8" fmla="*/ 6545502 w 6545502"/>
              <a:gd name="connsiteY8" fmla="*/ 2083796 h 4022581"/>
              <a:gd name="connsiteX9" fmla="*/ 6545502 w 6545502"/>
              <a:gd name="connsiteY9" fmla="*/ 2976851 h 4022581"/>
              <a:gd name="connsiteX10" fmla="*/ 6545502 w 6545502"/>
              <a:gd name="connsiteY10" fmla="*/ 2976839 h 4022581"/>
              <a:gd name="connsiteX11" fmla="*/ 5950120 w 6545502"/>
              <a:gd name="connsiteY11" fmla="*/ 3572221 h 4022581"/>
              <a:gd name="connsiteX12" fmla="*/ 1994047 w 6545502"/>
              <a:gd name="connsiteY12" fmla="*/ 3589474 h 4022581"/>
              <a:gd name="connsiteX13" fmla="*/ 33179 w 6545502"/>
              <a:gd name="connsiteY13" fmla="*/ 4022581 h 4022581"/>
              <a:gd name="connsiteX14" fmla="*/ 1090917 w 6545502"/>
              <a:gd name="connsiteY14" fmla="*/ 3572221 h 4022581"/>
              <a:gd name="connsiteX15" fmla="*/ 595382 w 6545502"/>
              <a:gd name="connsiteY15" fmla="*/ 3572221 h 4022581"/>
              <a:gd name="connsiteX16" fmla="*/ 0 w 6545502"/>
              <a:gd name="connsiteY16" fmla="*/ 2976839 h 4022581"/>
              <a:gd name="connsiteX17" fmla="*/ 0 w 6545502"/>
              <a:gd name="connsiteY17" fmla="*/ 2976851 h 4022581"/>
              <a:gd name="connsiteX18" fmla="*/ 0 w 6545502"/>
              <a:gd name="connsiteY18" fmla="*/ 2083796 h 4022581"/>
              <a:gd name="connsiteX19" fmla="*/ 0 w 6545502"/>
              <a:gd name="connsiteY19" fmla="*/ 2083796 h 4022581"/>
              <a:gd name="connsiteX20" fmla="*/ 0 w 6545502"/>
              <a:gd name="connsiteY20" fmla="*/ 595382 h 4022581"/>
              <a:gd name="connsiteX0" fmla="*/ 0 w 6545502"/>
              <a:gd name="connsiteY0" fmla="*/ 595382 h 3941334"/>
              <a:gd name="connsiteX1" fmla="*/ 595382 w 6545502"/>
              <a:gd name="connsiteY1" fmla="*/ 0 h 3941334"/>
              <a:gd name="connsiteX2" fmla="*/ 1090917 w 6545502"/>
              <a:gd name="connsiteY2" fmla="*/ 0 h 3941334"/>
              <a:gd name="connsiteX3" fmla="*/ 1090917 w 6545502"/>
              <a:gd name="connsiteY3" fmla="*/ 0 h 3941334"/>
              <a:gd name="connsiteX4" fmla="*/ 2727293 w 6545502"/>
              <a:gd name="connsiteY4" fmla="*/ 0 h 3941334"/>
              <a:gd name="connsiteX5" fmla="*/ 5950120 w 6545502"/>
              <a:gd name="connsiteY5" fmla="*/ 0 h 3941334"/>
              <a:gd name="connsiteX6" fmla="*/ 6545502 w 6545502"/>
              <a:gd name="connsiteY6" fmla="*/ 595382 h 3941334"/>
              <a:gd name="connsiteX7" fmla="*/ 6545502 w 6545502"/>
              <a:gd name="connsiteY7" fmla="*/ 2083796 h 3941334"/>
              <a:gd name="connsiteX8" fmla="*/ 6545502 w 6545502"/>
              <a:gd name="connsiteY8" fmla="*/ 2083796 h 3941334"/>
              <a:gd name="connsiteX9" fmla="*/ 6545502 w 6545502"/>
              <a:gd name="connsiteY9" fmla="*/ 2976851 h 3941334"/>
              <a:gd name="connsiteX10" fmla="*/ 6545502 w 6545502"/>
              <a:gd name="connsiteY10" fmla="*/ 2976839 h 3941334"/>
              <a:gd name="connsiteX11" fmla="*/ 5950120 w 6545502"/>
              <a:gd name="connsiteY11" fmla="*/ 3572221 h 3941334"/>
              <a:gd name="connsiteX12" fmla="*/ 1994047 w 6545502"/>
              <a:gd name="connsiteY12" fmla="*/ 3589474 h 3941334"/>
              <a:gd name="connsiteX13" fmla="*/ 283148 w 6545502"/>
              <a:gd name="connsiteY13" fmla="*/ 3941334 h 3941334"/>
              <a:gd name="connsiteX14" fmla="*/ 1090917 w 6545502"/>
              <a:gd name="connsiteY14" fmla="*/ 3572221 h 3941334"/>
              <a:gd name="connsiteX15" fmla="*/ 595382 w 6545502"/>
              <a:gd name="connsiteY15" fmla="*/ 3572221 h 3941334"/>
              <a:gd name="connsiteX16" fmla="*/ 0 w 6545502"/>
              <a:gd name="connsiteY16" fmla="*/ 2976839 h 3941334"/>
              <a:gd name="connsiteX17" fmla="*/ 0 w 6545502"/>
              <a:gd name="connsiteY17" fmla="*/ 2976851 h 3941334"/>
              <a:gd name="connsiteX18" fmla="*/ 0 w 6545502"/>
              <a:gd name="connsiteY18" fmla="*/ 2083796 h 3941334"/>
              <a:gd name="connsiteX19" fmla="*/ 0 w 6545502"/>
              <a:gd name="connsiteY19" fmla="*/ 2083796 h 3941334"/>
              <a:gd name="connsiteX20" fmla="*/ 0 w 6545502"/>
              <a:gd name="connsiteY20" fmla="*/ 595382 h 394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45502" h="3941334">
                <a:moveTo>
                  <a:pt x="0" y="595382"/>
                </a:moveTo>
                <a:cubicBezTo>
                  <a:pt x="0" y="266562"/>
                  <a:pt x="266562" y="0"/>
                  <a:pt x="595382" y="0"/>
                </a:cubicBezTo>
                <a:lnTo>
                  <a:pt x="1090917" y="0"/>
                </a:lnTo>
                <a:lnTo>
                  <a:pt x="1090917" y="0"/>
                </a:lnTo>
                <a:lnTo>
                  <a:pt x="2727293" y="0"/>
                </a:lnTo>
                <a:lnTo>
                  <a:pt x="5950120" y="0"/>
                </a:lnTo>
                <a:cubicBezTo>
                  <a:pt x="6278940" y="0"/>
                  <a:pt x="6545502" y="266562"/>
                  <a:pt x="6545502" y="595382"/>
                </a:cubicBezTo>
                <a:lnTo>
                  <a:pt x="6545502" y="2083796"/>
                </a:lnTo>
                <a:lnTo>
                  <a:pt x="6545502" y="2083796"/>
                </a:lnTo>
                <a:lnTo>
                  <a:pt x="6545502" y="2976851"/>
                </a:lnTo>
                <a:lnTo>
                  <a:pt x="6545502" y="2976839"/>
                </a:lnTo>
                <a:cubicBezTo>
                  <a:pt x="6545502" y="3305659"/>
                  <a:pt x="6278940" y="3572221"/>
                  <a:pt x="5950120" y="3572221"/>
                </a:cubicBezTo>
                <a:lnTo>
                  <a:pt x="1994047" y="3589474"/>
                </a:lnTo>
                <a:lnTo>
                  <a:pt x="283148" y="3941334"/>
                </a:lnTo>
                <a:lnTo>
                  <a:pt x="1090917" y="3572221"/>
                </a:lnTo>
                <a:lnTo>
                  <a:pt x="595382" y="3572221"/>
                </a:lnTo>
                <a:cubicBezTo>
                  <a:pt x="266562" y="3572221"/>
                  <a:pt x="0" y="3305659"/>
                  <a:pt x="0" y="2976839"/>
                </a:cubicBezTo>
                <a:lnTo>
                  <a:pt x="0" y="2976851"/>
                </a:lnTo>
                <a:lnTo>
                  <a:pt x="0" y="2083796"/>
                </a:lnTo>
                <a:lnTo>
                  <a:pt x="0" y="2083796"/>
                </a:lnTo>
                <a:lnTo>
                  <a:pt x="0" y="595382"/>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12" name="タイトル 1"/>
          <p:cNvSpPr txBox="1">
            <a:spLocks/>
          </p:cNvSpPr>
          <p:nvPr/>
        </p:nvSpPr>
        <p:spPr>
          <a:xfrm>
            <a:off x="7359650" y="525412"/>
            <a:ext cx="4102635" cy="8684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5400" b="1" dirty="0" smtClean="0">
                <a:latin typeface="HG丸ｺﾞｼｯｸM-PRO" panose="020F0600000000000000" pitchFamily="50" charset="-128"/>
                <a:ea typeface="HG丸ｺﾞｼｯｸM-PRO" panose="020F0600000000000000" pitchFamily="50" charset="-128"/>
              </a:rPr>
              <a:t>活用まとめ</a:t>
            </a:r>
            <a:endParaRPr lang="ja-JP" altLang="en-US" sz="5400" b="1" dirty="0">
              <a:latin typeface="HG丸ｺﾞｼｯｸM-PRO" panose="020F0600000000000000" pitchFamily="50" charset="-128"/>
              <a:ea typeface="HG丸ｺﾞｼｯｸM-PRO" panose="020F0600000000000000" pitchFamily="50" charset="-128"/>
            </a:endParaRPr>
          </a:p>
        </p:txBody>
      </p:sp>
      <p:pic>
        <p:nvPicPr>
          <p:cNvPr id="13" name="コンテンツ プレースホルダ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8008" y="123040"/>
            <a:ext cx="6161642" cy="1259092"/>
          </a:xfrm>
          <a:prstGeom prst="rect">
            <a:avLst/>
          </a:prstGeom>
        </p:spPr>
      </p:pic>
    </p:spTree>
    <p:extLst>
      <p:ext uri="{BB962C8B-B14F-4D97-AF65-F5344CB8AC3E}">
        <p14:creationId xmlns:p14="http://schemas.microsoft.com/office/powerpoint/2010/main" val="10543555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306050" y="6457890"/>
            <a:ext cx="1968620" cy="400110"/>
          </a:xfrm>
          <a:prstGeom prst="rect">
            <a:avLst/>
          </a:prstGeom>
          <a:noFill/>
        </p:spPr>
        <p:txBody>
          <a:bodyPr wrap="square" rtlCol="0">
            <a:spAutoFit/>
          </a:bodyPr>
          <a:lstStyle/>
          <a:p>
            <a:r>
              <a:rPr kumimoji="1" lang="en-US" altLang="ja-JP" sz="2000" dirty="0" smtClean="0">
                <a:solidFill>
                  <a:srgbClr val="C00000"/>
                </a:solidFill>
              </a:rPr>
              <a:t>RC</a:t>
            </a:r>
            <a:r>
              <a:rPr kumimoji="1" lang="ja-JP" altLang="en-US" sz="2000" dirty="0" smtClean="0">
                <a:solidFill>
                  <a:srgbClr val="C00000"/>
                </a:solidFill>
              </a:rPr>
              <a:t> </a:t>
            </a:r>
            <a:r>
              <a:rPr kumimoji="1" lang="en-US" altLang="ja-JP" sz="2000" dirty="0" smtClean="0">
                <a:solidFill>
                  <a:srgbClr val="C00000"/>
                </a:solidFill>
              </a:rPr>
              <a:t>Solution</a:t>
            </a:r>
            <a:r>
              <a:rPr kumimoji="1" lang="ja-JP" altLang="en-US" sz="2000" dirty="0" smtClean="0">
                <a:solidFill>
                  <a:srgbClr val="C00000"/>
                </a:solidFill>
              </a:rPr>
              <a:t> </a:t>
            </a:r>
            <a:r>
              <a:rPr kumimoji="1" lang="en-US" altLang="ja-JP" sz="2000" dirty="0" smtClean="0">
                <a:solidFill>
                  <a:srgbClr val="C00000"/>
                </a:solidFill>
              </a:rPr>
              <a:t>Co.</a:t>
            </a:r>
            <a:endParaRPr kumimoji="1" lang="ja-JP" altLang="en-US" sz="2000" dirty="0">
              <a:solidFill>
                <a:srgbClr val="C00000"/>
              </a:solidFill>
            </a:endParaRPr>
          </a:p>
        </p:txBody>
      </p:sp>
      <p:sp>
        <p:nvSpPr>
          <p:cNvPr id="5" name="テキスト ボックス 4"/>
          <p:cNvSpPr txBox="1"/>
          <p:nvPr/>
        </p:nvSpPr>
        <p:spPr>
          <a:xfrm>
            <a:off x="5530700" y="2528655"/>
            <a:ext cx="6000596" cy="1569660"/>
          </a:xfrm>
          <a:prstGeom prst="rect">
            <a:avLst/>
          </a:prstGeom>
          <a:noFill/>
        </p:spPr>
        <p:txBody>
          <a:bodyPr wrap="square" rtlCol="0">
            <a:spAutoFit/>
          </a:bodyPr>
          <a:lstStyle/>
          <a:p>
            <a:r>
              <a:rPr lang="ja-JP" altLang="en-US" sz="4800" b="1" dirty="0" smtClean="0">
                <a:latin typeface="HG丸ｺﾞｼｯｸM-PRO" panose="020F0600000000000000" pitchFamily="50" charset="-128"/>
                <a:ea typeface="HG丸ｺﾞｼｯｸM-PRO" panose="020F0600000000000000" pitchFamily="50" charset="-128"/>
              </a:rPr>
              <a:t>デジタルサイネージ</a:t>
            </a:r>
            <a:endParaRPr lang="en-US" altLang="ja-JP" sz="4800" b="1" dirty="0" smtClean="0">
              <a:latin typeface="HG丸ｺﾞｼｯｸM-PRO" panose="020F0600000000000000" pitchFamily="50" charset="-128"/>
              <a:ea typeface="HG丸ｺﾞｼｯｸM-PRO" panose="020F0600000000000000" pitchFamily="50" charset="-128"/>
            </a:endParaRPr>
          </a:p>
          <a:p>
            <a:r>
              <a:rPr lang="ja-JP" altLang="en-US" sz="4800" b="1" dirty="0" smtClean="0">
                <a:latin typeface="HG丸ｺﾞｼｯｸM-PRO" panose="020F0600000000000000" pitchFamily="50" charset="-128"/>
                <a:ea typeface="HG丸ｺﾞｼｯｸM-PRO" panose="020F0600000000000000" pitchFamily="50" charset="-128"/>
              </a:rPr>
              <a:t>等に利用できる</a:t>
            </a:r>
            <a:endParaRPr lang="en-US" altLang="ja-JP" sz="4800" b="1" dirty="0" smtClean="0">
              <a:latin typeface="HG丸ｺﾞｼｯｸM-PRO" panose="020F0600000000000000" pitchFamily="50" charset="-128"/>
              <a:ea typeface="HG丸ｺﾞｼｯｸM-PRO" panose="020F0600000000000000" pitchFamily="50" charset="-128"/>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612250"/>
            <a:ext cx="4273850" cy="4811136"/>
          </a:xfrm>
          <a:prstGeom prst="rect">
            <a:avLst/>
          </a:prstGeom>
        </p:spPr>
      </p:pic>
      <p:sp>
        <p:nvSpPr>
          <p:cNvPr id="10" name="正方形/長方形 9"/>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12" name="タイトル 1"/>
          <p:cNvSpPr txBox="1">
            <a:spLocks/>
          </p:cNvSpPr>
          <p:nvPr/>
        </p:nvSpPr>
        <p:spPr>
          <a:xfrm>
            <a:off x="7359650" y="525412"/>
            <a:ext cx="4102635" cy="8684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5400" b="1" smtClean="0">
                <a:latin typeface="HG丸ｺﾞｼｯｸM-PRO" panose="020F0600000000000000" pitchFamily="50" charset="-128"/>
                <a:ea typeface="HG丸ｺﾞｼｯｸM-PRO" panose="020F0600000000000000" pitchFamily="50" charset="-128"/>
              </a:rPr>
              <a:t>活用まとめ</a:t>
            </a:r>
            <a:endParaRPr lang="ja-JP" altLang="en-US" sz="5400" b="1" dirty="0">
              <a:latin typeface="HG丸ｺﾞｼｯｸM-PRO" panose="020F0600000000000000" pitchFamily="50" charset="-128"/>
              <a:ea typeface="HG丸ｺﾞｼｯｸM-PRO" panose="020F0600000000000000" pitchFamily="50" charset="-128"/>
            </a:endParaRPr>
          </a:p>
        </p:txBody>
      </p:sp>
      <p:pic>
        <p:nvPicPr>
          <p:cNvPr id="13" name="コンテンツ プレースホルダ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8008" y="123040"/>
            <a:ext cx="6161642" cy="1259092"/>
          </a:xfrm>
          <a:prstGeom prst="rect">
            <a:avLst/>
          </a:prstGeom>
        </p:spPr>
      </p:pic>
      <p:sp>
        <p:nvSpPr>
          <p:cNvPr id="14" name="角丸四角形吹き出し 2"/>
          <p:cNvSpPr/>
          <p:nvPr/>
        </p:nvSpPr>
        <p:spPr>
          <a:xfrm>
            <a:off x="5343161" y="1889185"/>
            <a:ext cx="6043702" cy="3174521"/>
          </a:xfrm>
          <a:custGeom>
            <a:avLst/>
            <a:gdLst>
              <a:gd name="connsiteX0" fmla="*/ 0 w 6545502"/>
              <a:gd name="connsiteY0" fmla="*/ 595382 h 3572221"/>
              <a:gd name="connsiteX1" fmla="*/ 595382 w 6545502"/>
              <a:gd name="connsiteY1" fmla="*/ 0 h 3572221"/>
              <a:gd name="connsiteX2" fmla="*/ 1090917 w 6545502"/>
              <a:gd name="connsiteY2" fmla="*/ 0 h 3572221"/>
              <a:gd name="connsiteX3" fmla="*/ 1090917 w 6545502"/>
              <a:gd name="connsiteY3" fmla="*/ 0 h 3572221"/>
              <a:gd name="connsiteX4" fmla="*/ 2727293 w 6545502"/>
              <a:gd name="connsiteY4" fmla="*/ 0 h 3572221"/>
              <a:gd name="connsiteX5" fmla="*/ 5950120 w 6545502"/>
              <a:gd name="connsiteY5" fmla="*/ 0 h 3572221"/>
              <a:gd name="connsiteX6" fmla="*/ 6545502 w 6545502"/>
              <a:gd name="connsiteY6" fmla="*/ 595382 h 3572221"/>
              <a:gd name="connsiteX7" fmla="*/ 6545502 w 6545502"/>
              <a:gd name="connsiteY7" fmla="*/ 2083796 h 3572221"/>
              <a:gd name="connsiteX8" fmla="*/ 6545502 w 6545502"/>
              <a:gd name="connsiteY8" fmla="*/ 2083796 h 3572221"/>
              <a:gd name="connsiteX9" fmla="*/ 6545502 w 6545502"/>
              <a:gd name="connsiteY9" fmla="*/ 2976851 h 3572221"/>
              <a:gd name="connsiteX10" fmla="*/ 6545502 w 6545502"/>
              <a:gd name="connsiteY10" fmla="*/ 2976839 h 3572221"/>
              <a:gd name="connsiteX11" fmla="*/ 5950120 w 6545502"/>
              <a:gd name="connsiteY11" fmla="*/ 3572221 h 3572221"/>
              <a:gd name="connsiteX12" fmla="*/ 2727293 w 6545502"/>
              <a:gd name="connsiteY12" fmla="*/ 3572221 h 3572221"/>
              <a:gd name="connsiteX13" fmla="*/ -150285 w 6545502"/>
              <a:gd name="connsiteY13" fmla="*/ 4279164 h 3572221"/>
              <a:gd name="connsiteX14" fmla="*/ 1090917 w 6545502"/>
              <a:gd name="connsiteY14" fmla="*/ 3572221 h 3572221"/>
              <a:gd name="connsiteX15" fmla="*/ 595382 w 6545502"/>
              <a:gd name="connsiteY15" fmla="*/ 3572221 h 3572221"/>
              <a:gd name="connsiteX16" fmla="*/ 0 w 6545502"/>
              <a:gd name="connsiteY16" fmla="*/ 2976839 h 3572221"/>
              <a:gd name="connsiteX17" fmla="*/ 0 w 6545502"/>
              <a:gd name="connsiteY17" fmla="*/ 2976851 h 3572221"/>
              <a:gd name="connsiteX18" fmla="*/ 0 w 6545502"/>
              <a:gd name="connsiteY18" fmla="*/ 2083796 h 3572221"/>
              <a:gd name="connsiteX19" fmla="*/ 0 w 6545502"/>
              <a:gd name="connsiteY19" fmla="*/ 2083796 h 3572221"/>
              <a:gd name="connsiteX20" fmla="*/ 0 w 6545502"/>
              <a:gd name="connsiteY20" fmla="*/ 595382 h 3572221"/>
              <a:gd name="connsiteX0" fmla="*/ 150285 w 6695787"/>
              <a:gd name="connsiteY0" fmla="*/ 595382 h 4279164"/>
              <a:gd name="connsiteX1" fmla="*/ 745667 w 6695787"/>
              <a:gd name="connsiteY1" fmla="*/ 0 h 4279164"/>
              <a:gd name="connsiteX2" fmla="*/ 1241202 w 6695787"/>
              <a:gd name="connsiteY2" fmla="*/ 0 h 4279164"/>
              <a:gd name="connsiteX3" fmla="*/ 1241202 w 6695787"/>
              <a:gd name="connsiteY3" fmla="*/ 0 h 4279164"/>
              <a:gd name="connsiteX4" fmla="*/ 2877578 w 6695787"/>
              <a:gd name="connsiteY4" fmla="*/ 0 h 4279164"/>
              <a:gd name="connsiteX5" fmla="*/ 6100405 w 6695787"/>
              <a:gd name="connsiteY5" fmla="*/ 0 h 4279164"/>
              <a:gd name="connsiteX6" fmla="*/ 6695787 w 6695787"/>
              <a:gd name="connsiteY6" fmla="*/ 595382 h 4279164"/>
              <a:gd name="connsiteX7" fmla="*/ 6695787 w 6695787"/>
              <a:gd name="connsiteY7" fmla="*/ 2083796 h 4279164"/>
              <a:gd name="connsiteX8" fmla="*/ 6695787 w 6695787"/>
              <a:gd name="connsiteY8" fmla="*/ 2083796 h 4279164"/>
              <a:gd name="connsiteX9" fmla="*/ 6695787 w 6695787"/>
              <a:gd name="connsiteY9" fmla="*/ 2976851 h 4279164"/>
              <a:gd name="connsiteX10" fmla="*/ 6695787 w 6695787"/>
              <a:gd name="connsiteY10" fmla="*/ 2976839 h 4279164"/>
              <a:gd name="connsiteX11" fmla="*/ 6100405 w 6695787"/>
              <a:gd name="connsiteY11" fmla="*/ 3572221 h 4279164"/>
              <a:gd name="connsiteX12" fmla="*/ 2144332 w 6695787"/>
              <a:gd name="connsiteY12" fmla="*/ 3589474 h 4279164"/>
              <a:gd name="connsiteX13" fmla="*/ 0 w 6695787"/>
              <a:gd name="connsiteY13" fmla="*/ 4279164 h 4279164"/>
              <a:gd name="connsiteX14" fmla="*/ 1241202 w 6695787"/>
              <a:gd name="connsiteY14" fmla="*/ 3572221 h 4279164"/>
              <a:gd name="connsiteX15" fmla="*/ 745667 w 6695787"/>
              <a:gd name="connsiteY15" fmla="*/ 3572221 h 4279164"/>
              <a:gd name="connsiteX16" fmla="*/ 150285 w 6695787"/>
              <a:gd name="connsiteY16" fmla="*/ 2976839 h 4279164"/>
              <a:gd name="connsiteX17" fmla="*/ 150285 w 6695787"/>
              <a:gd name="connsiteY17" fmla="*/ 2976851 h 4279164"/>
              <a:gd name="connsiteX18" fmla="*/ 150285 w 6695787"/>
              <a:gd name="connsiteY18" fmla="*/ 2083796 h 4279164"/>
              <a:gd name="connsiteX19" fmla="*/ 150285 w 6695787"/>
              <a:gd name="connsiteY19" fmla="*/ 2083796 h 4279164"/>
              <a:gd name="connsiteX20" fmla="*/ 150285 w 6695787"/>
              <a:gd name="connsiteY20" fmla="*/ 595382 h 4279164"/>
              <a:gd name="connsiteX0" fmla="*/ 0 w 6545502"/>
              <a:gd name="connsiteY0" fmla="*/ 595382 h 4167020"/>
              <a:gd name="connsiteX1" fmla="*/ 595382 w 6545502"/>
              <a:gd name="connsiteY1" fmla="*/ 0 h 4167020"/>
              <a:gd name="connsiteX2" fmla="*/ 1090917 w 6545502"/>
              <a:gd name="connsiteY2" fmla="*/ 0 h 4167020"/>
              <a:gd name="connsiteX3" fmla="*/ 1090917 w 6545502"/>
              <a:gd name="connsiteY3" fmla="*/ 0 h 4167020"/>
              <a:gd name="connsiteX4" fmla="*/ 2727293 w 6545502"/>
              <a:gd name="connsiteY4" fmla="*/ 0 h 4167020"/>
              <a:gd name="connsiteX5" fmla="*/ 5950120 w 6545502"/>
              <a:gd name="connsiteY5" fmla="*/ 0 h 4167020"/>
              <a:gd name="connsiteX6" fmla="*/ 6545502 w 6545502"/>
              <a:gd name="connsiteY6" fmla="*/ 595382 h 4167020"/>
              <a:gd name="connsiteX7" fmla="*/ 6545502 w 6545502"/>
              <a:gd name="connsiteY7" fmla="*/ 2083796 h 4167020"/>
              <a:gd name="connsiteX8" fmla="*/ 6545502 w 6545502"/>
              <a:gd name="connsiteY8" fmla="*/ 2083796 h 4167020"/>
              <a:gd name="connsiteX9" fmla="*/ 6545502 w 6545502"/>
              <a:gd name="connsiteY9" fmla="*/ 2976851 h 4167020"/>
              <a:gd name="connsiteX10" fmla="*/ 6545502 w 6545502"/>
              <a:gd name="connsiteY10" fmla="*/ 2976839 h 4167020"/>
              <a:gd name="connsiteX11" fmla="*/ 5950120 w 6545502"/>
              <a:gd name="connsiteY11" fmla="*/ 3572221 h 4167020"/>
              <a:gd name="connsiteX12" fmla="*/ 1994047 w 6545502"/>
              <a:gd name="connsiteY12" fmla="*/ 3589474 h 4167020"/>
              <a:gd name="connsiteX13" fmla="*/ 125760 w 6545502"/>
              <a:gd name="connsiteY13" fmla="*/ 4167020 h 4167020"/>
              <a:gd name="connsiteX14" fmla="*/ 1090917 w 6545502"/>
              <a:gd name="connsiteY14" fmla="*/ 3572221 h 4167020"/>
              <a:gd name="connsiteX15" fmla="*/ 595382 w 6545502"/>
              <a:gd name="connsiteY15" fmla="*/ 3572221 h 4167020"/>
              <a:gd name="connsiteX16" fmla="*/ 0 w 6545502"/>
              <a:gd name="connsiteY16" fmla="*/ 2976839 h 4167020"/>
              <a:gd name="connsiteX17" fmla="*/ 0 w 6545502"/>
              <a:gd name="connsiteY17" fmla="*/ 2976851 h 4167020"/>
              <a:gd name="connsiteX18" fmla="*/ 0 w 6545502"/>
              <a:gd name="connsiteY18" fmla="*/ 2083796 h 4167020"/>
              <a:gd name="connsiteX19" fmla="*/ 0 w 6545502"/>
              <a:gd name="connsiteY19" fmla="*/ 2083796 h 4167020"/>
              <a:gd name="connsiteX20" fmla="*/ 0 w 6545502"/>
              <a:gd name="connsiteY20" fmla="*/ 595382 h 4167020"/>
              <a:gd name="connsiteX0" fmla="*/ 0 w 6545502"/>
              <a:gd name="connsiteY0" fmla="*/ 595382 h 4022581"/>
              <a:gd name="connsiteX1" fmla="*/ 595382 w 6545502"/>
              <a:gd name="connsiteY1" fmla="*/ 0 h 4022581"/>
              <a:gd name="connsiteX2" fmla="*/ 1090917 w 6545502"/>
              <a:gd name="connsiteY2" fmla="*/ 0 h 4022581"/>
              <a:gd name="connsiteX3" fmla="*/ 1090917 w 6545502"/>
              <a:gd name="connsiteY3" fmla="*/ 0 h 4022581"/>
              <a:gd name="connsiteX4" fmla="*/ 2727293 w 6545502"/>
              <a:gd name="connsiteY4" fmla="*/ 0 h 4022581"/>
              <a:gd name="connsiteX5" fmla="*/ 5950120 w 6545502"/>
              <a:gd name="connsiteY5" fmla="*/ 0 h 4022581"/>
              <a:gd name="connsiteX6" fmla="*/ 6545502 w 6545502"/>
              <a:gd name="connsiteY6" fmla="*/ 595382 h 4022581"/>
              <a:gd name="connsiteX7" fmla="*/ 6545502 w 6545502"/>
              <a:gd name="connsiteY7" fmla="*/ 2083796 h 4022581"/>
              <a:gd name="connsiteX8" fmla="*/ 6545502 w 6545502"/>
              <a:gd name="connsiteY8" fmla="*/ 2083796 h 4022581"/>
              <a:gd name="connsiteX9" fmla="*/ 6545502 w 6545502"/>
              <a:gd name="connsiteY9" fmla="*/ 2976851 h 4022581"/>
              <a:gd name="connsiteX10" fmla="*/ 6545502 w 6545502"/>
              <a:gd name="connsiteY10" fmla="*/ 2976839 h 4022581"/>
              <a:gd name="connsiteX11" fmla="*/ 5950120 w 6545502"/>
              <a:gd name="connsiteY11" fmla="*/ 3572221 h 4022581"/>
              <a:gd name="connsiteX12" fmla="*/ 1994047 w 6545502"/>
              <a:gd name="connsiteY12" fmla="*/ 3589474 h 4022581"/>
              <a:gd name="connsiteX13" fmla="*/ 33179 w 6545502"/>
              <a:gd name="connsiteY13" fmla="*/ 4022581 h 4022581"/>
              <a:gd name="connsiteX14" fmla="*/ 1090917 w 6545502"/>
              <a:gd name="connsiteY14" fmla="*/ 3572221 h 4022581"/>
              <a:gd name="connsiteX15" fmla="*/ 595382 w 6545502"/>
              <a:gd name="connsiteY15" fmla="*/ 3572221 h 4022581"/>
              <a:gd name="connsiteX16" fmla="*/ 0 w 6545502"/>
              <a:gd name="connsiteY16" fmla="*/ 2976839 h 4022581"/>
              <a:gd name="connsiteX17" fmla="*/ 0 w 6545502"/>
              <a:gd name="connsiteY17" fmla="*/ 2976851 h 4022581"/>
              <a:gd name="connsiteX18" fmla="*/ 0 w 6545502"/>
              <a:gd name="connsiteY18" fmla="*/ 2083796 h 4022581"/>
              <a:gd name="connsiteX19" fmla="*/ 0 w 6545502"/>
              <a:gd name="connsiteY19" fmla="*/ 2083796 h 4022581"/>
              <a:gd name="connsiteX20" fmla="*/ 0 w 6545502"/>
              <a:gd name="connsiteY20" fmla="*/ 595382 h 4022581"/>
              <a:gd name="connsiteX0" fmla="*/ 0 w 6545502"/>
              <a:gd name="connsiteY0" fmla="*/ 595382 h 3941334"/>
              <a:gd name="connsiteX1" fmla="*/ 595382 w 6545502"/>
              <a:gd name="connsiteY1" fmla="*/ 0 h 3941334"/>
              <a:gd name="connsiteX2" fmla="*/ 1090917 w 6545502"/>
              <a:gd name="connsiteY2" fmla="*/ 0 h 3941334"/>
              <a:gd name="connsiteX3" fmla="*/ 1090917 w 6545502"/>
              <a:gd name="connsiteY3" fmla="*/ 0 h 3941334"/>
              <a:gd name="connsiteX4" fmla="*/ 2727293 w 6545502"/>
              <a:gd name="connsiteY4" fmla="*/ 0 h 3941334"/>
              <a:gd name="connsiteX5" fmla="*/ 5950120 w 6545502"/>
              <a:gd name="connsiteY5" fmla="*/ 0 h 3941334"/>
              <a:gd name="connsiteX6" fmla="*/ 6545502 w 6545502"/>
              <a:gd name="connsiteY6" fmla="*/ 595382 h 3941334"/>
              <a:gd name="connsiteX7" fmla="*/ 6545502 w 6545502"/>
              <a:gd name="connsiteY7" fmla="*/ 2083796 h 3941334"/>
              <a:gd name="connsiteX8" fmla="*/ 6545502 w 6545502"/>
              <a:gd name="connsiteY8" fmla="*/ 2083796 h 3941334"/>
              <a:gd name="connsiteX9" fmla="*/ 6545502 w 6545502"/>
              <a:gd name="connsiteY9" fmla="*/ 2976851 h 3941334"/>
              <a:gd name="connsiteX10" fmla="*/ 6545502 w 6545502"/>
              <a:gd name="connsiteY10" fmla="*/ 2976839 h 3941334"/>
              <a:gd name="connsiteX11" fmla="*/ 5950120 w 6545502"/>
              <a:gd name="connsiteY11" fmla="*/ 3572221 h 3941334"/>
              <a:gd name="connsiteX12" fmla="*/ 1994047 w 6545502"/>
              <a:gd name="connsiteY12" fmla="*/ 3589474 h 3941334"/>
              <a:gd name="connsiteX13" fmla="*/ 283148 w 6545502"/>
              <a:gd name="connsiteY13" fmla="*/ 3941334 h 3941334"/>
              <a:gd name="connsiteX14" fmla="*/ 1090917 w 6545502"/>
              <a:gd name="connsiteY14" fmla="*/ 3572221 h 3941334"/>
              <a:gd name="connsiteX15" fmla="*/ 595382 w 6545502"/>
              <a:gd name="connsiteY15" fmla="*/ 3572221 h 3941334"/>
              <a:gd name="connsiteX16" fmla="*/ 0 w 6545502"/>
              <a:gd name="connsiteY16" fmla="*/ 2976839 h 3941334"/>
              <a:gd name="connsiteX17" fmla="*/ 0 w 6545502"/>
              <a:gd name="connsiteY17" fmla="*/ 2976851 h 3941334"/>
              <a:gd name="connsiteX18" fmla="*/ 0 w 6545502"/>
              <a:gd name="connsiteY18" fmla="*/ 2083796 h 3941334"/>
              <a:gd name="connsiteX19" fmla="*/ 0 w 6545502"/>
              <a:gd name="connsiteY19" fmla="*/ 2083796 h 3941334"/>
              <a:gd name="connsiteX20" fmla="*/ 0 w 6545502"/>
              <a:gd name="connsiteY20" fmla="*/ 595382 h 394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45502" h="3941334">
                <a:moveTo>
                  <a:pt x="0" y="595382"/>
                </a:moveTo>
                <a:cubicBezTo>
                  <a:pt x="0" y="266562"/>
                  <a:pt x="266562" y="0"/>
                  <a:pt x="595382" y="0"/>
                </a:cubicBezTo>
                <a:lnTo>
                  <a:pt x="1090917" y="0"/>
                </a:lnTo>
                <a:lnTo>
                  <a:pt x="1090917" y="0"/>
                </a:lnTo>
                <a:lnTo>
                  <a:pt x="2727293" y="0"/>
                </a:lnTo>
                <a:lnTo>
                  <a:pt x="5950120" y="0"/>
                </a:lnTo>
                <a:cubicBezTo>
                  <a:pt x="6278940" y="0"/>
                  <a:pt x="6545502" y="266562"/>
                  <a:pt x="6545502" y="595382"/>
                </a:cubicBezTo>
                <a:lnTo>
                  <a:pt x="6545502" y="2083796"/>
                </a:lnTo>
                <a:lnTo>
                  <a:pt x="6545502" y="2083796"/>
                </a:lnTo>
                <a:lnTo>
                  <a:pt x="6545502" y="2976851"/>
                </a:lnTo>
                <a:lnTo>
                  <a:pt x="6545502" y="2976839"/>
                </a:lnTo>
                <a:cubicBezTo>
                  <a:pt x="6545502" y="3305659"/>
                  <a:pt x="6278940" y="3572221"/>
                  <a:pt x="5950120" y="3572221"/>
                </a:cubicBezTo>
                <a:lnTo>
                  <a:pt x="1994047" y="3589474"/>
                </a:lnTo>
                <a:lnTo>
                  <a:pt x="283148" y="3941334"/>
                </a:lnTo>
                <a:lnTo>
                  <a:pt x="1090917" y="3572221"/>
                </a:lnTo>
                <a:lnTo>
                  <a:pt x="595382" y="3572221"/>
                </a:lnTo>
                <a:cubicBezTo>
                  <a:pt x="266562" y="3572221"/>
                  <a:pt x="0" y="3305659"/>
                  <a:pt x="0" y="2976839"/>
                </a:cubicBezTo>
                <a:lnTo>
                  <a:pt x="0" y="2976851"/>
                </a:lnTo>
                <a:lnTo>
                  <a:pt x="0" y="2083796"/>
                </a:lnTo>
                <a:lnTo>
                  <a:pt x="0" y="2083796"/>
                </a:lnTo>
                <a:lnTo>
                  <a:pt x="0" y="595382"/>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65812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8076272" y="577337"/>
            <a:ext cx="2251883" cy="808067"/>
          </a:xfrm>
        </p:spPr>
        <p:txBody>
          <a:bodyPr>
            <a:noAutofit/>
          </a:bodyPr>
          <a:lstStyle/>
          <a:p>
            <a:r>
              <a:rPr kumimoji="1" lang="ja-JP" altLang="en-US" sz="5400" b="1" dirty="0" smtClean="0">
                <a:latin typeface="HG丸ｺﾞｼｯｸM-PRO" panose="020F0600000000000000" pitchFamily="50" charset="-128"/>
                <a:ea typeface="HG丸ｺﾞｼｯｸM-PRO" panose="020F0600000000000000" pitchFamily="50" charset="-128"/>
              </a:rPr>
              <a:t>とは</a:t>
            </a:r>
            <a:endParaRPr kumimoji="1" lang="ja-JP" altLang="en-US" sz="5400" b="1" dirty="0">
              <a:latin typeface="HG丸ｺﾞｼｯｸM-PRO" panose="020F0600000000000000" pitchFamily="50" charset="-128"/>
              <a:ea typeface="HG丸ｺﾞｼｯｸM-PRO" panose="020F06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87592" y="100118"/>
            <a:ext cx="6256207" cy="1278416"/>
          </a:xfrm>
        </p:spPr>
      </p:pic>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55" y="1598715"/>
            <a:ext cx="4231964" cy="4763985"/>
          </a:xfrm>
          <a:prstGeom prst="rect">
            <a:avLst/>
          </a:prstGeom>
        </p:spPr>
      </p:pic>
      <p:sp>
        <p:nvSpPr>
          <p:cNvPr id="13" name="テキスト ボックス 12"/>
          <p:cNvSpPr txBox="1"/>
          <p:nvPr/>
        </p:nvSpPr>
        <p:spPr>
          <a:xfrm>
            <a:off x="5637114" y="2755127"/>
            <a:ext cx="5661229" cy="1446550"/>
          </a:xfrm>
          <a:prstGeom prst="rect">
            <a:avLst/>
          </a:prstGeom>
          <a:noFill/>
        </p:spPr>
        <p:txBody>
          <a:bodyPr wrap="square" rtlCol="0">
            <a:spAutoFit/>
          </a:bodyPr>
          <a:lstStyle/>
          <a:p>
            <a:r>
              <a:rPr lang="ja-JP" altLang="en-US" sz="4400" dirty="0" smtClean="0">
                <a:latin typeface="HG丸ｺﾞｼｯｸM-PRO" panose="020F0600000000000000" pitchFamily="50" charset="-128"/>
                <a:ea typeface="HG丸ｺﾞｼｯｸM-PRO" panose="020F0600000000000000" pitchFamily="50" charset="-128"/>
              </a:rPr>
              <a:t>緊急地震速報アプリ利用者数 </a:t>
            </a:r>
            <a:r>
              <a:rPr lang="en-US" altLang="ja-JP" sz="4400" dirty="0" smtClean="0">
                <a:latin typeface="HG丸ｺﾞｼｯｸM-PRO" panose="020F0600000000000000" pitchFamily="50" charset="-128"/>
                <a:ea typeface="HG丸ｺﾞｼｯｸM-PRO" panose="020F0600000000000000" pitchFamily="50" charset="-128"/>
              </a:rPr>
              <a:t>No.1</a:t>
            </a:r>
            <a:endParaRPr kumimoji="1" lang="en-US" altLang="ja-JP" sz="4400" dirty="0" smtClean="0">
              <a:latin typeface="HG丸ｺﾞｼｯｸM-PRO" panose="020F0600000000000000" pitchFamily="50" charset="-128"/>
              <a:ea typeface="HG丸ｺﾞｼｯｸM-PRO" panose="020F0600000000000000" pitchFamily="50" charset="-128"/>
            </a:endParaRPr>
          </a:p>
        </p:txBody>
      </p:sp>
      <p:sp>
        <p:nvSpPr>
          <p:cNvPr id="10" name="テキスト ボックス 9"/>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9" name="角丸四角形吹き出し 2"/>
          <p:cNvSpPr/>
          <p:nvPr/>
        </p:nvSpPr>
        <p:spPr>
          <a:xfrm>
            <a:off x="5030103" y="2156604"/>
            <a:ext cx="6875253" cy="3105509"/>
          </a:xfrm>
          <a:custGeom>
            <a:avLst/>
            <a:gdLst>
              <a:gd name="connsiteX0" fmla="*/ 0 w 6545502"/>
              <a:gd name="connsiteY0" fmla="*/ 595382 h 3572221"/>
              <a:gd name="connsiteX1" fmla="*/ 595382 w 6545502"/>
              <a:gd name="connsiteY1" fmla="*/ 0 h 3572221"/>
              <a:gd name="connsiteX2" fmla="*/ 1090917 w 6545502"/>
              <a:gd name="connsiteY2" fmla="*/ 0 h 3572221"/>
              <a:gd name="connsiteX3" fmla="*/ 1090917 w 6545502"/>
              <a:gd name="connsiteY3" fmla="*/ 0 h 3572221"/>
              <a:gd name="connsiteX4" fmla="*/ 2727293 w 6545502"/>
              <a:gd name="connsiteY4" fmla="*/ 0 h 3572221"/>
              <a:gd name="connsiteX5" fmla="*/ 5950120 w 6545502"/>
              <a:gd name="connsiteY5" fmla="*/ 0 h 3572221"/>
              <a:gd name="connsiteX6" fmla="*/ 6545502 w 6545502"/>
              <a:gd name="connsiteY6" fmla="*/ 595382 h 3572221"/>
              <a:gd name="connsiteX7" fmla="*/ 6545502 w 6545502"/>
              <a:gd name="connsiteY7" fmla="*/ 2083796 h 3572221"/>
              <a:gd name="connsiteX8" fmla="*/ 6545502 w 6545502"/>
              <a:gd name="connsiteY8" fmla="*/ 2083796 h 3572221"/>
              <a:gd name="connsiteX9" fmla="*/ 6545502 w 6545502"/>
              <a:gd name="connsiteY9" fmla="*/ 2976851 h 3572221"/>
              <a:gd name="connsiteX10" fmla="*/ 6545502 w 6545502"/>
              <a:gd name="connsiteY10" fmla="*/ 2976839 h 3572221"/>
              <a:gd name="connsiteX11" fmla="*/ 5950120 w 6545502"/>
              <a:gd name="connsiteY11" fmla="*/ 3572221 h 3572221"/>
              <a:gd name="connsiteX12" fmla="*/ 2727293 w 6545502"/>
              <a:gd name="connsiteY12" fmla="*/ 3572221 h 3572221"/>
              <a:gd name="connsiteX13" fmla="*/ -150285 w 6545502"/>
              <a:gd name="connsiteY13" fmla="*/ 4279164 h 3572221"/>
              <a:gd name="connsiteX14" fmla="*/ 1090917 w 6545502"/>
              <a:gd name="connsiteY14" fmla="*/ 3572221 h 3572221"/>
              <a:gd name="connsiteX15" fmla="*/ 595382 w 6545502"/>
              <a:gd name="connsiteY15" fmla="*/ 3572221 h 3572221"/>
              <a:gd name="connsiteX16" fmla="*/ 0 w 6545502"/>
              <a:gd name="connsiteY16" fmla="*/ 2976839 h 3572221"/>
              <a:gd name="connsiteX17" fmla="*/ 0 w 6545502"/>
              <a:gd name="connsiteY17" fmla="*/ 2976851 h 3572221"/>
              <a:gd name="connsiteX18" fmla="*/ 0 w 6545502"/>
              <a:gd name="connsiteY18" fmla="*/ 2083796 h 3572221"/>
              <a:gd name="connsiteX19" fmla="*/ 0 w 6545502"/>
              <a:gd name="connsiteY19" fmla="*/ 2083796 h 3572221"/>
              <a:gd name="connsiteX20" fmla="*/ 0 w 6545502"/>
              <a:gd name="connsiteY20" fmla="*/ 595382 h 3572221"/>
              <a:gd name="connsiteX0" fmla="*/ 150285 w 6695787"/>
              <a:gd name="connsiteY0" fmla="*/ 595382 h 4279164"/>
              <a:gd name="connsiteX1" fmla="*/ 745667 w 6695787"/>
              <a:gd name="connsiteY1" fmla="*/ 0 h 4279164"/>
              <a:gd name="connsiteX2" fmla="*/ 1241202 w 6695787"/>
              <a:gd name="connsiteY2" fmla="*/ 0 h 4279164"/>
              <a:gd name="connsiteX3" fmla="*/ 1241202 w 6695787"/>
              <a:gd name="connsiteY3" fmla="*/ 0 h 4279164"/>
              <a:gd name="connsiteX4" fmla="*/ 2877578 w 6695787"/>
              <a:gd name="connsiteY4" fmla="*/ 0 h 4279164"/>
              <a:gd name="connsiteX5" fmla="*/ 6100405 w 6695787"/>
              <a:gd name="connsiteY5" fmla="*/ 0 h 4279164"/>
              <a:gd name="connsiteX6" fmla="*/ 6695787 w 6695787"/>
              <a:gd name="connsiteY6" fmla="*/ 595382 h 4279164"/>
              <a:gd name="connsiteX7" fmla="*/ 6695787 w 6695787"/>
              <a:gd name="connsiteY7" fmla="*/ 2083796 h 4279164"/>
              <a:gd name="connsiteX8" fmla="*/ 6695787 w 6695787"/>
              <a:gd name="connsiteY8" fmla="*/ 2083796 h 4279164"/>
              <a:gd name="connsiteX9" fmla="*/ 6695787 w 6695787"/>
              <a:gd name="connsiteY9" fmla="*/ 2976851 h 4279164"/>
              <a:gd name="connsiteX10" fmla="*/ 6695787 w 6695787"/>
              <a:gd name="connsiteY10" fmla="*/ 2976839 h 4279164"/>
              <a:gd name="connsiteX11" fmla="*/ 6100405 w 6695787"/>
              <a:gd name="connsiteY11" fmla="*/ 3572221 h 4279164"/>
              <a:gd name="connsiteX12" fmla="*/ 2144332 w 6695787"/>
              <a:gd name="connsiteY12" fmla="*/ 3589474 h 4279164"/>
              <a:gd name="connsiteX13" fmla="*/ 0 w 6695787"/>
              <a:gd name="connsiteY13" fmla="*/ 4279164 h 4279164"/>
              <a:gd name="connsiteX14" fmla="*/ 1241202 w 6695787"/>
              <a:gd name="connsiteY14" fmla="*/ 3572221 h 4279164"/>
              <a:gd name="connsiteX15" fmla="*/ 745667 w 6695787"/>
              <a:gd name="connsiteY15" fmla="*/ 3572221 h 4279164"/>
              <a:gd name="connsiteX16" fmla="*/ 150285 w 6695787"/>
              <a:gd name="connsiteY16" fmla="*/ 2976839 h 4279164"/>
              <a:gd name="connsiteX17" fmla="*/ 150285 w 6695787"/>
              <a:gd name="connsiteY17" fmla="*/ 2976851 h 4279164"/>
              <a:gd name="connsiteX18" fmla="*/ 150285 w 6695787"/>
              <a:gd name="connsiteY18" fmla="*/ 2083796 h 4279164"/>
              <a:gd name="connsiteX19" fmla="*/ 150285 w 6695787"/>
              <a:gd name="connsiteY19" fmla="*/ 2083796 h 4279164"/>
              <a:gd name="connsiteX20" fmla="*/ 150285 w 6695787"/>
              <a:gd name="connsiteY20" fmla="*/ 595382 h 4279164"/>
              <a:gd name="connsiteX0" fmla="*/ 0 w 6545502"/>
              <a:gd name="connsiteY0" fmla="*/ 595382 h 4167020"/>
              <a:gd name="connsiteX1" fmla="*/ 595382 w 6545502"/>
              <a:gd name="connsiteY1" fmla="*/ 0 h 4167020"/>
              <a:gd name="connsiteX2" fmla="*/ 1090917 w 6545502"/>
              <a:gd name="connsiteY2" fmla="*/ 0 h 4167020"/>
              <a:gd name="connsiteX3" fmla="*/ 1090917 w 6545502"/>
              <a:gd name="connsiteY3" fmla="*/ 0 h 4167020"/>
              <a:gd name="connsiteX4" fmla="*/ 2727293 w 6545502"/>
              <a:gd name="connsiteY4" fmla="*/ 0 h 4167020"/>
              <a:gd name="connsiteX5" fmla="*/ 5950120 w 6545502"/>
              <a:gd name="connsiteY5" fmla="*/ 0 h 4167020"/>
              <a:gd name="connsiteX6" fmla="*/ 6545502 w 6545502"/>
              <a:gd name="connsiteY6" fmla="*/ 595382 h 4167020"/>
              <a:gd name="connsiteX7" fmla="*/ 6545502 w 6545502"/>
              <a:gd name="connsiteY7" fmla="*/ 2083796 h 4167020"/>
              <a:gd name="connsiteX8" fmla="*/ 6545502 w 6545502"/>
              <a:gd name="connsiteY8" fmla="*/ 2083796 h 4167020"/>
              <a:gd name="connsiteX9" fmla="*/ 6545502 w 6545502"/>
              <a:gd name="connsiteY9" fmla="*/ 2976851 h 4167020"/>
              <a:gd name="connsiteX10" fmla="*/ 6545502 w 6545502"/>
              <a:gd name="connsiteY10" fmla="*/ 2976839 h 4167020"/>
              <a:gd name="connsiteX11" fmla="*/ 5950120 w 6545502"/>
              <a:gd name="connsiteY11" fmla="*/ 3572221 h 4167020"/>
              <a:gd name="connsiteX12" fmla="*/ 1994047 w 6545502"/>
              <a:gd name="connsiteY12" fmla="*/ 3589474 h 4167020"/>
              <a:gd name="connsiteX13" fmla="*/ 125760 w 6545502"/>
              <a:gd name="connsiteY13" fmla="*/ 4167020 h 4167020"/>
              <a:gd name="connsiteX14" fmla="*/ 1090917 w 6545502"/>
              <a:gd name="connsiteY14" fmla="*/ 3572221 h 4167020"/>
              <a:gd name="connsiteX15" fmla="*/ 595382 w 6545502"/>
              <a:gd name="connsiteY15" fmla="*/ 3572221 h 4167020"/>
              <a:gd name="connsiteX16" fmla="*/ 0 w 6545502"/>
              <a:gd name="connsiteY16" fmla="*/ 2976839 h 4167020"/>
              <a:gd name="connsiteX17" fmla="*/ 0 w 6545502"/>
              <a:gd name="connsiteY17" fmla="*/ 2976851 h 4167020"/>
              <a:gd name="connsiteX18" fmla="*/ 0 w 6545502"/>
              <a:gd name="connsiteY18" fmla="*/ 2083796 h 4167020"/>
              <a:gd name="connsiteX19" fmla="*/ 0 w 6545502"/>
              <a:gd name="connsiteY19" fmla="*/ 2083796 h 4167020"/>
              <a:gd name="connsiteX20" fmla="*/ 0 w 6545502"/>
              <a:gd name="connsiteY20" fmla="*/ 595382 h 4167020"/>
              <a:gd name="connsiteX0" fmla="*/ 13855 w 6559357"/>
              <a:gd name="connsiteY0" fmla="*/ 595382 h 4083697"/>
              <a:gd name="connsiteX1" fmla="*/ 609237 w 6559357"/>
              <a:gd name="connsiteY1" fmla="*/ 0 h 4083697"/>
              <a:gd name="connsiteX2" fmla="*/ 1104772 w 6559357"/>
              <a:gd name="connsiteY2" fmla="*/ 0 h 4083697"/>
              <a:gd name="connsiteX3" fmla="*/ 1104772 w 6559357"/>
              <a:gd name="connsiteY3" fmla="*/ 0 h 4083697"/>
              <a:gd name="connsiteX4" fmla="*/ 2741148 w 6559357"/>
              <a:gd name="connsiteY4" fmla="*/ 0 h 4083697"/>
              <a:gd name="connsiteX5" fmla="*/ 5963975 w 6559357"/>
              <a:gd name="connsiteY5" fmla="*/ 0 h 4083697"/>
              <a:gd name="connsiteX6" fmla="*/ 6559357 w 6559357"/>
              <a:gd name="connsiteY6" fmla="*/ 595382 h 4083697"/>
              <a:gd name="connsiteX7" fmla="*/ 6559357 w 6559357"/>
              <a:gd name="connsiteY7" fmla="*/ 2083796 h 4083697"/>
              <a:gd name="connsiteX8" fmla="*/ 6559357 w 6559357"/>
              <a:gd name="connsiteY8" fmla="*/ 2083796 h 4083697"/>
              <a:gd name="connsiteX9" fmla="*/ 6559357 w 6559357"/>
              <a:gd name="connsiteY9" fmla="*/ 2976851 h 4083697"/>
              <a:gd name="connsiteX10" fmla="*/ 6559357 w 6559357"/>
              <a:gd name="connsiteY10" fmla="*/ 2976839 h 4083697"/>
              <a:gd name="connsiteX11" fmla="*/ 5963975 w 6559357"/>
              <a:gd name="connsiteY11" fmla="*/ 3572221 h 4083697"/>
              <a:gd name="connsiteX12" fmla="*/ 2007902 w 6559357"/>
              <a:gd name="connsiteY12" fmla="*/ 3589474 h 4083697"/>
              <a:gd name="connsiteX13" fmla="*/ 0 w 6559357"/>
              <a:gd name="connsiteY13" fmla="*/ 4083697 h 4083697"/>
              <a:gd name="connsiteX14" fmla="*/ 1104772 w 6559357"/>
              <a:gd name="connsiteY14" fmla="*/ 3572221 h 4083697"/>
              <a:gd name="connsiteX15" fmla="*/ 609237 w 6559357"/>
              <a:gd name="connsiteY15" fmla="*/ 3572221 h 4083697"/>
              <a:gd name="connsiteX16" fmla="*/ 13855 w 6559357"/>
              <a:gd name="connsiteY16" fmla="*/ 2976839 h 4083697"/>
              <a:gd name="connsiteX17" fmla="*/ 13855 w 6559357"/>
              <a:gd name="connsiteY17" fmla="*/ 2976851 h 4083697"/>
              <a:gd name="connsiteX18" fmla="*/ 13855 w 6559357"/>
              <a:gd name="connsiteY18" fmla="*/ 2083796 h 4083697"/>
              <a:gd name="connsiteX19" fmla="*/ 13855 w 6559357"/>
              <a:gd name="connsiteY19" fmla="*/ 2083796 h 4083697"/>
              <a:gd name="connsiteX20" fmla="*/ 13855 w 6559357"/>
              <a:gd name="connsiteY20" fmla="*/ 595382 h 4083697"/>
              <a:gd name="connsiteX0" fmla="*/ 0 w 6545502"/>
              <a:gd name="connsiteY0" fmla="*/ 595382 h 4000374"/>
              <a:gd name="connsiteX1" fmla="*/ 595382 w 6545502"/>
              <a:gd name="connsiteY1" fmla="*/ 0 h 4000374"/>
              <a:gd name="connsiteX2" fmla="*/ 1090917 w 6545502"/>
              <a:gd name="connsiteY2" fmla="*/ 0 h 4000374"/>
              <a:gd name="connsiteX3" fmla="*/ 1090917 w 6545502"/>
              <a:gd name="connsiteY3" fmla="*/ 0 h 4000374"/>
              <a:gd name="connsiteX4" fmla="*/ 2727293 w 6545502"/>
              <a:gd name="connsiteY4" fmla="*/ 0 h 4000374"/>
              <a:gd name="connsiteX5" fmla="*/ 5950120 w 6545502"/>
              <a:gd name="connsiteY5" fmla="*/ 0 h 4000374"/>
              <a:gd name="connsiteX6" fmla="*/ 6545502 w 6545502"/>
              <a:gd name="connsiteY6" fmla="*/ 595382 h 4000374"/>
              <a:gd name="connsiteX7" fmla="*/ 6545502 w 6545502"/>
              <a:gd name="connsiteY7" fmla="*/ 2083796 h 4000374"/>
              <a:gd name="connsiteX8" fmla="*/ 6545502 w 6545502"/>
              <a:gd name="connsiteY8" fmla="*/ 2083796 h 4000374"/>
              <a:gd name="connsiteX9" fmla="*/ 6545502 w 6545502"/>
              <a:gd name="connsiteY9" fmla="*/ 2976851 h 4000374"/>
              <a:gd name="connsiteX10" fmla="*/ 6545502 w 6545502"/>
              <a:gd name="connsiteY10" fmla="*/ 2976839 h 4000374"/>
              <a:gd name="connsiteX11" fmla="*/ 5950120 w 6545502"/>
              <a:gd name="connsiteY11" fmla="*/ 3572221 h 4000374"/>
              <a:gd name="connsiteX12" fmla="*/ 1994047 w 6545502"/>
              <a:gd name="connsiteY12" fmla="*/ 3589474 h 4000374"/>
              <a:gd name="connsiteX13" fmla="*/ 101123 w 6545502"/>
              <a:gd name="connsiteY13" fmla="*/ 4000374 h 4000374"/>
              <a:gd name="connsiteX14" fmla="*/ 1090917 w 6545502"/>
              <a:gd name="connsiteY14" fmla="*/ 3572221 h 4000374"/>
              <a:gd name="connsiteX15" fmla="*/ 595382 w 6545502"/>
              <a:gd name="connsiteY15" fmla="*/ 3572221 h 4000374"/>
              <a:gd name="connsiteX16" fmla="*/ 0 w 6545502"/>
              <a:gd name="connsiteY16" fmla="*/ 2976839 h 4000374"/>
              <a:gd name="connsiteX17" fmla="*/ 0 w 6545502"/>
              <a:gd name="connsiteY17" fmla="*/ 2976851 h 4000374"/>
              <a:gd name="connsiteX18" fmla="*/ 0 w 6545502"/>
              <a:gd name="connsiteY18" fmla="*/ 2083796 h 4000374"/>
              <a:gd name="connsiteX19" fmla="*/ 0 w 6545502"/>
              <a:gd name="connsiteY19" fmla="*/ 2083796 h 4000374"/>
              <a:gd name="connsiteX20" fmla="*/ 0 w 6545502"/>
              <a:gd name="connsiteY20" fmla="*/ 595382 h 400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45502" h="4000374">
                <a:moveTo>
                  <a:pt x="0" y="595382"/>
                </a:moveTo>
                <a:cubicBezTo>
                  <a:pt x="0" y="266562"/>
                  <a:pt x="266562" y="0"/>
                  <a:pt x="595382" y="0"/>
                </a:cubicBezTo>
                <a:lnTo>
                  <a:pt x="1090917" y="0"/>
                </a:lnTo>
                <a:lnTo>
                  <a:pt x="1090917" y="0"/>
                </a:lnTo>
                <a:lnTo>
                  <a:pt x="2727293" y="0"/>
                </a:lnTo>
                <a:lnTo>
                  <a:pt x="5950120" y="0"/>
                </a:lnTo>
                <a:cubicBezTo>
                  <a:pt x="6278940" y="0"/>
                  <a:pt x="6545502" y="266562"/>
                  <a:pt x="6545502" y="595382"/>
                </a:cubicBezTo>
                <a:lnTo>
                  <a:pt x="6545502" y="2083796"/>
                </a:lnTo>
                <a:lnTo>
                  <a:pt x="6545502" y="2083796"/>
                </a:lnTo>
                <a:lnTo>
                  <a:pt x="6545502" y="2976851"/>
                </a:lnTo>
                <a:lnTo>
                  <a:pt x="6545502" y="2976839"/>
                </a:lnTo>
                <a:cubicBezTo>
                  <a:pt x="6545502" y="3305659"/>
                  <a:pt x="6278940" y="3572221"/>
                  <a:pt x="5950120" y="3572221"/>
                </a:cubicBezTo>
                <a:lnTo>
                  <a:pt x="1994047" y="3589474"/>
                </a:lnTo>
                <a:lnTo>
                  <a:pt x="101123" y="4000374"/>
                </a:lnTo>
                <a:lnTo>
                  <a:pt x="1090917" y="3572221"/>
                </a:lnTo>
                <a:lnTo>
                  <a:pt x="595382" y="3572221"/>
                </a:lnTo>
                <a:cubicBezTo>
                  <a:pt x="266562" y="3572221"/>
                  <a:pt x="0" y="3305659"/>
                  <a:pt x="0" y="2976839"/>
                </a:cubicBezTo>
                <a:lnTo>
                  <a:pt x="0" y="2976851"/>
                </a:lnTo>
                <a:lnTo>
                  <a:pt x="0" y="2083796"/>
                </a:lnTo>
                <a:lnTo>
                  <a:pt x="0" y="2083796"/>
                </a:lnTo>
                <a:lnTo>
                  <a:pt x="0" y="595382"/>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623572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0306050" y="6457890"/>
            <a:ext cx="1968620" cy="400110"/>
          </a:xfrm>
          <a:prstGeom prst="rect">
            <a:avLst/>
          </a:prstGeom>
          <a:noFill/>
        </p:spPr>
        <p:txBody>
          <a:bodyPr wrap="square" rtlCol="0">
            <a:spAutoFit/>
          </a:bodyPr>
          <a:lstStyle/>
          <a:p>
            <a:r>
              <a:rPr kumimoji="1" lang="en-US" altLang="ja-JP" sz="2000" dirty="0" smtClean="0">
                <a:solidFill>
                  <a:srgbClr val="C00000"/>
                </a:solidFill>
              </a:rPr>
              <a:t>RC</a:t>
            </a:r>
            <a:r>
              <a:rPr kumimoji="1" lang="ja-JP" altLang="en-US" sz="2000" dirty="0" smtClean="0">
                <a:solidFill>
                  <a:srgbClr val="C00000"/>
                </a:solidFill>
              </a:rPr>
              <a:t> </a:t>
            </a:r>
            <a:r>
              <a:rPr kumimoji="1" lang="en-US" altLang="ja-JP" sz="2000" dirty="0" smtClean="0">
                <a:solidFill>
                  <a:srgbClr val="C00000"/>
                </a:solidFill>
              </a:rPr>
              <a:t>Solution</a:t>
            </a:r>
            <a:r>
              <a:rPr kumimoji="1" lang="ja-JP" altLang="en-US" sz="2000" dirty="0" smtClean="0">
                <a:solidFill>
                  <a:srgbClr val="C00000"/>
                </a:solidFill>
              </a:rPr>
              <a:t> </a:t>
            </a:r>
            <a:r>
              <a:rPr kumimoji="1" lang="en-US" altLang="ja-JP" sz="2000" dirty="0" smtClean="0">
                <a:solidFill>
                  <a:srgbClr val="C00000"/>
                </a:solidFill>
              </a:rPr>
              <a:t>Co.</a:t>
            </a:r>
            <a:endParaRPr kumimoji="1" lang="ja-JP" altLang="en-US" sz="2000" dirty="0">
              <a:solidFill>
                <a:srgbClr val="C00000"/>
              </a:solidFill>
            </a:endParaRPr>
          </a:p>
        </p:txBody>
      </p:sp>
      <p:sp>
        <p:nvSpPr>
          <p:cNvPr id="5" name="テキスト ボックス 4"/>
          <p:cNvSpPr txBox="1"/>
          <p:nvPr/>
        </p:nvSpPr>
        <p:spPr>
          <a:xfrm>
            <a:off x="5524653" y="2528136"/>
            <a:ext cx="6667347" cy="1569660"/>
          </a:xfrm>
          <a:prstGeom prst="rect">
            <a:avLst/>
          </a:prstGeom>
          <a:noFill/>
        </p:spPr>
        <p:txBody>
          <a:bodyPr wrap="square" rtlCol="0">
            <a:spAutoFit/>
          </a:bodyPr>
          <a:lstStyle/>
          <a:p>
            <a:r>
              <a:rPr lang="ja-JP" altLang="en-US" sz="4800" b="1" dirty="0" smtClean="0">
                <a:latin typeface="HG丸ｺﾞｼｯｸM-PRO" panose="020F0600000000000000" pitchFamily="50" charset="-128"/>
                <a:ea typeface="HG丸ｺﾞｼｯｸM-PRO" panose="020F0600000000000000" pitchFamily="50" charset="-128"/>
              </a:rPr>
              <a:t>防災</a:t>
            </a:r>
            <a:r>
              <a:rPr lang="ja-JP" altLang="en-US" sz="4800" b="1" dirty="0">
                <a:latin typeface="HG丸ｺﾞｼｯｸM-PRO" panose="020F0600000000000000" pitchFamily="50" charset="-128"/>
                <a:ea typeface="HG丸ｺﾞｼｯｸM-PRO" panose="020F0600000000000000" pitchFamily="50" charset="-128"/>
              </a:rPr>
              <a:t>への</a:t>
            </a:r>
            <a:r>
              <a:rPr lang="ja-JP" altLang="en-US" sz="4800" b="1" dirty="0" smtClean="0">
                <a:latin typeface="HG丸ｺﾞｼｯｸM-PRO" panose="020F0600000000000000" pitchFamily="50" charset="-128"/>
                <a:ea typeface="HG丸ｺﾞｼｯｸM-PRO" panose="020F0600000000000000" pitchFamily="50" charset="-128"/>
              </a:rPr>
              <a:t>取り組みに</a:t>
            </a:r>
            <a:endParaRPr lang="en-US" altLang="ja-JP" sz="4800" b="1" dirty="0" smtClean="0">
              <a:latin typeface="HG丸ｺﾞｼｯｸM-PRO" panose="020F0600000000000000" pitchFamily="50" charset="-128"/>
              <a:ea typeface="HG丸ｺﾞｼｯｸM-PRO" panose="020F0600000000000000" pitchFamily="50" charset="-128"/>
            </a:endParaRPr>
          </a:p>
          <a:p>
            <a:r>
              <a:rPr lang="ja-JP" altLang="en-US" sz="4800" b="1" dirty="0" smtClean="0">
                <a:latin typeface="HG丸ｺﾞｼｯｸM-PRO" panose="020F0600000000000000" pitchFamily="50" charset="-128"/>
                <a:ea typeface="HG丸ｺﾞｼｯｸM-PRO" panose="020F0600000000000000" pitchFamily="50" charset="-128"/>
              </a:rPr>
              <a:t>関する</a:t>
            </a:r>
            <a:r>
              <a:rPr lang="en-US" altLang="ja-JP" sz="4800" b="1" dirty="0" smtClean="0">
                <a:latin typeface="HG丸ｺﾞｼｯｸM-PRO" panose="020F0600000000000000" pitchFamily="50" charset="-128"/>
                <a:ea typeface="HG丸ｺﾞｼｯｸM-PRO" panose="020F0600000000000000" pitchFamily="50" charset="-128"/>
              </a:rPr>
              <a:t>PR</a:t>
            </a:r>
            <a:r>
              <a:rPr lang="ja-JP" altLang="en-US" sz="4800" b="1" dirty="0" smtClean="0">
                <a:latin typeface="HG丸ｺﾞｼｯｸM-PRO" panose="020F0600000000000000" pitchFamily="50" charset="-128"/>
                <a:ea typeface="HG丸ｺﾞｼｯｸM-PRO" panose="020F0600000000000000" pitchFamily="50" charset="-128"/>
              </a:rPr>
              <a:t>ができる</a:t>
            </a:r>
            <a:endParaRPr kumimoji="1" lang="ja-JP" altLang="en-US" sz="4800" b="1" dirty="0">
              <a:latin typeface="HG丸ｺﾞｼｯｸM-PRO" panose="020F0600000000000000" pitchFamily="50" charset="-128"/>
              <a:ea typeface="HG丸ｺﾞｼｯｸM-PRO" panose="020F0600000000000000" pitchFamily="50" charset="-128"/>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612250"/>
            <a:ext cx="4273850" cy="4811136"/>
          </a:xfrm>
          <a:prstGeom prst="rect">
            <a:avLst/>
          </a:prstGeom>
        </p:spPr>
      </p:pic>
      <p:sp>
        <p:nvSpPr>
          <p:cNvPr id="10" name="正方形/長方形 9"/>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12" name="タイトル 1"/>
          <p:cNvSpPr txBox="1">
            <a:spLocks/>
          </p:cNvSpPr>
          <p:nvPr/>
        </p:nvSpPr>
        <p:spPr>
          <a:xfrm>
            <a:off x="7359650" y="525412"/>
            <a:ext cx="4102635" cy="8684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5400" b="1" smtClean="0">
                <a:latin typeface="HG丸ｺﾞｼｯｸM-PRO" panose="020F0600000000000000" pitchFamily="50" charset="-128"/>
                <a:ea typeface="HG丸ｺﾞｼｯｸM-PRO" panose="020F0600000000000000" pitchFamily="50" charset="-128"/>
              </a:rPr>
              <a:t>活用まとめ</a:t>
            </a:r>
            <a:endParaRPr lang="ja-JP" altLang="en-US" sz="5400" b="1" dirty="0">
              <a:latin typeface="HG丸ｺﾞｼｯｸM-PRO" panose="020F0600000000000000" pitchFamily="50" charset="-128"/>
              <a:ea typeface="HG丸ｺﾞｼｯｸM-PRO" panose="020F0600000000000000" pitchFamily="50" charset="-128"/>
            </a:endParaRPr>
          </a:p>
        </p:txBody>
      </p:sp>
      <p:pic>
        <p:nvPicPr>
          <p:cNvPr id="13" name="コンテンツ プレースホルダー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8008" y="123040"/>
            <a:ext cx="6161642" cy="1259092"/>
          </a:xfrm>
          <a:prstGeom prst="rect">
            <a:avLst/>
          </a:prstGeom>
        </p:spPr>
      </p:pic>
      <p:sp>
        <p:nvSpPr>
          <p:cNvPr id="14" name="角丸四角形吹き出し 2"/>
          <p:cNvSpPr/>
          <p:nvPr/>
        </p:nvSpPr>
        <p:spPr>
          <a:xfrm>
            <a:off x="5343161" y="1889185"/>
            <a:ext cx="6043702" cy="3174521"/>
          </a:xfrm>
          <a:custGeom>
            <a:avLst/>
            <a:gdLst>
              <a:gd name="connsiteX0" fmla="*/ 0 w 6545502"/>
              <a:gd name="connsiteY0" fmla="*/ 595382 h 3572221"/>
              <a:gd name="connsiteX1" fmla="*/ 595382 w 6545502"/>
              <a:gd name="connsiteY1" fmla="*/ 0 h 3572221"/>
              <a:gd name="connsiteX2" fmla="*/ 1090917 w 6545502"/>
              <a:gd name="connsiteY2" fmla="*/ 0 h 3572221"/>
              <a:gd name="connsiteX3" fmla="*/ 1090917 w 6545502"/>
              <a:gd name="connsiteY3" fmla="*/ 0 h 3572221"/>
              <a:gd name="connsiteX4" fmla="*/ 2727293 w 6545502"/>
              <a:gd name="connsiteY4" fmla="*/ 0 h 3572221"/>
              <a:gd name="connsiteX5" fmla="*/ 5950120 w 6545502"/>
              <a:gd name="connsiteY5" fmla="*/ 0 h 3572221"/>
              <a:gd name="connsiteX6" fmla="*/ 6545502 w 6545502"/>
              <a:gd name="connsiteY6" fmla="*/ 595382 h 3572221"/>
              <a:gd name="connsiteX7" fmla="*/ 6545502 w 6545502"/>
              <a:gd name="connsiteY7" fmla="*/ 2083796 h 3572221"/>
              <a:gd name="connsiteX8" fmla="*/ 6545502 w 6545502"/>
              <a:gd name="connsiteY8" fmla="*/ 2083796 h 3572221"/>
              <a:gd name="connsiteX9" fmla="*/ 6545502 w 6545502"/>
              <a:gd name="connsiteY9" fmla="*/ 2976851 h 3572221"/>
              <a:gd name="connsiteX10" fmla="*/ 6545502 w 6545502"/>
              <a:gd name="connsiteY10" fmla="*/ 2976839 h 3572221"/>
              <a:gd name="connsiteX11" fmla="*/ 5950120 w 6545502"/>
              <a:gd name="connsiteY11" fmla="*/ 3572221 h 3572221"/>
              <a:gd name="connsiteX12" fmla="*/ 2727293 w 6545502"/>
              <a:gd name="connsiteY12" fmla="*/ 3572221 h 3572221"/>
              <a:gd name="connsiteX13" fmla="*/ -150285 w 6545502"/>
              <a:gd name="connsiteY13" fmla="*/ 4279164 h 3572221"/>
              <a:gd name="connsiteX14" fmla="*/ 1090917 w 6545502"/>
              <a:gd name="connsiteY14" fmla="*/ 3572221 h 3572221"/>
              <a:gd name="connsiteX15" fmla="*/ 595382 w 6545502"/>
              <a:gd name="connsiteY15" fmla="*/ 3572221 h 3572221"/>
              <a:gd name="connsiteX16" fmla="*/ 0 w 6545502"/>
              <a:gd name="connsiteY16" fmla="*/ 2976839 h 3572221"/>
              <a:gd name="connsiteX17" fmla="*/ 0 w 6545502"/>
              <a:gd name="connsiteY17" fmla="*/ 2976851 h 3572221"/>
              <a:gd name="connsiteX18" fmla="*/ 0 w 6545502"/>
              <a:gd name="connsiteY18" fmla="*/ 2083796 h 3572221"/>
              <a:gd name="connsiteX19" fmla="*/ 0 w 6545502"/>
              <a:gd name="connsiteY19" fmla="*/ 2083796 h 3572221"/>
              <a:gd name="connsiteX20" fmla="*/ 0 w 6545502"/>
              <a:gd name="connsiteY20" fmla="*/ 595382 h 3572221"/>
              <a:gd name="connsiteX0" fmla="*/ 150285 w 6695787"/>
              <a:gd name="connsiteY0" fmla="*/ 595382 h 4279164"/>
              <a:gd name="connsiteX1" fmla="*/ 745667 w 6695787"/>
              <a:gd name="connsiteY1" fmla="*/ 0 h 4279164"/>
              <a:gd name="connsiteX2" fmla="*/ 1241202 w 6695787"/>
              <a:gd name="connsiteY2" fmla="*/ 0 h 4279164"/>
              <a:gd name="connsiteX3" fmla="*/ 1241202 w 6695787"/>
              <a:gd name="connsiteY3" fmla="*/ 0 h 4279164"/>
              <a:gd name="connsiteX4" fmla="*/ 2877578 w 6695787"/>
              <a:gd name="connsiteY4" fmla="*/ 0 h 4279164"/>
              <a:gd name="connsiteX5" fmla="*/ 6100405 w 6695787"/>
              <a:gd name="connsiteY5" fmla="*/ 0 h 4279164"/>
              <a:gd name="connsiteX6" fmla="*/ 6695787 w 6695787"/>
              <a:gd name="connsiteY6" fmla="*/ 595382 h 4279164"/>
              <a:gd name="connsiteX7" fmla="*/ 6695787 w 6695787"/>
              <a:gd name="connsiteY7" fmla="*/ 2083796 h 4279164"/>
              <a:gd name="connsiteX8" fmla="*/ 6695787 w 6695787"/>
              <a:gd name="connsiteY8" fmla="*/ 2083796 h 4279164"/>
              <a:gd name="connsiteX9" fmla="*/ 6695787 w 6695787"/>
              <a:gd name="connsiteY9" fmla="*/ 2976851 h 4279164"/>
              <a:gd name="connsiteX10" fmla="*/ 6695787 w 6695787"/>
              <a:gd name="connsiteY10" fmla="*/ 2976839 h 4279164"/>
              <a:gd name="connsiteX11" fmla="*/ 6100405 w 6695787"/>
              <a:gd name="connsiteY11" fmla="*/ 3572221 h 4279164"/>
              <a:gd name="connsiteX12" fmla="*/ 2144332 w 6695787"/>
              <a:gd name="connsiteY12" fmla="*/ 3589474 h 4279164"/>
              <a:gd name="connsiteX13" fmla="*/ 0 w 6695787"/>
              <a:gd name="connsiteY13" fmla="*/ 4279164 h 4279164"/>
              <a:gd name="connsiteX14" fmla="*/ 1241202 w 6695787"/>
              <a:gd name="connsiteY14" fmla="*/ 3572221 h 4279164"/>
              <a:gd name="connsiteX15" fmla="*/ 745667 w 6695787"/>
              <a:gd name="connsiteY15" fmla="*/ 3572221 h 4279164"/>
              <a:gd name="connsiteX16" fmla="*/ 150285 w 6695787"/>
              <a:gd name="connsiteY16" fmla="*/ 2976839 h 4279164"/>
              <a:gd name="connsiteX17" fmla="*/ 150285 w 6695787"/>
              <a:gd name="connsiteY17" fmla="*/ 2976851 h 4279164"/>
              <a:gd name="connsiteX18" fmla="*/ 150285 w 6695787"/>
              <a:gd name="connsiteY18" fmla="*/ 2083796 h 4279164"/>
              <a:gd name="connsiteX19" fmla="*/ 150285 w 6695787"/>
              <a:gd name="connsiteY19" fmla="*/ 2083796 h 4279164"/>
              <a:gd name="connsiteX20" fmla="*/ 150285 w 6695787"/>
              <a:gd name="connsiteY20" fmla="*/ 595382 h 4279164"/>
              <a:gd name="connsiteX0" fmla="*/ 0 w 6545502"/>
              <a:gd name="connsiteY0" fmla="*/ 595382 h 4167020"/>
              <a:gd name="connsiteX1" fmla="*/ 595382 w 6545502"/>
              <a:gd name="connsiteY1" fmla="*/ 0 h 4167020"/>
              <a:gd name="connsiteX2" fmla="*/ 1090917 w 6545502"/>
              <a:gd name="connsiteY2" fmla="*/ 0 h 4167020"/>
              <a:gd name="connsiteX3" fmla="*/ 1090917 w 6545502"/>
              <a:gd name="connsiteY3" fmla="*/ 0 h 4167020"/>
              <a:gd name="connsiteX4" fmla="*/ 2727293 w 6545502"/>
              <a:gd name="connsiteY4" fmla="*/ 0 h 4167020"/>
              <a:gd name="connsiteX5" fmla="*/ 5950120 w 6545502"/>
              <a:gd name="connsiteY5" fmla="*/ 0 h 4167020"/>
              <a:gd name="connsiteX6" fmla="*/ 6545502 w 6545502"/>
              <a:gd name="connsiteY6" fmla="*/ 595382 h 4167020"/>
              <a:gd name="connsiteX7" fmla="*/ 6545502 w 6545502"/>
              <a:gd name="connsiteY7" fmla="*/ 2083796 h 4167020"/>
              <a:gd name="connsiteX8" fmla="*/ 6545502 w 6545502"/>
              <a:gd name="connsiteY8" fmla="*/ 2083796 h 4167020"/>
              <a:gd name="connsiteX9" fmla="*/ 6545502 w 6545502"/>
              <a:gd name="connsiteY9" fmla="*/ 2976851 h 4167020"/>
              <a:gd name="connsiteX10" fmla="*/ 6545502 w 6545502"/>
              <a:gd name="connsiteY10" fmla="*/ 2976839 h 4167020"/>
              <a:gd name="connsiteX11" fmla="*/ 5950120 w 6545502"/>
              <a:gd name="connsiteY11" fmla="*/ 3572221 h 4167020"/>
              <a:gd name="connsiteX12" fmla="*/ 1994047 w 6545502"/>
              <a:gd name="connsiteY12" fmla="*/ 3589474 h 4167020"/>
              <a:gd name="connsiteX13" fmla="*/ 125760 w 6545502"/>
              <a:gd name="connsiteY13" fmla="*/ 4167020 h 4167020"/>
              <a:gd name="connsiteX14" fmla="*/ 1090917 w 6545502"/>
              <a:gd name="connsiteY14" fmla="*/ 3572221 h 4167020"/>
              <a:gd name="connsiteX15" fmla="*/ 595382 w 6545502"/>
              <a:gd name="connsiteY15" fmla="*/ 3572221 h 4167020"/>
              <a:gd name="connsiteX16" fmla="*/ 0 w 6545502"/>
              <a:gd name="connsiteY16" fmla="*/ 2976839 h 4167020"/>
              <a:gd name="connsiteX17" fmla="*/ 0 w 6545502"/>
              <a:gd name="connsiteY17" fmla="*/ 2976851 h 4167020"/>
              <a:gd name="connsiteX18" fmla="*/ 0 w 6545502"/>
              <a:gd name="connsiteY18" fmla="*/ 2083796 h 4167020"/>
              <a:gd name="connsiteX19" fmla="*/ 0 w 6545502"/>
              <a:gd name="connsiteY19" fmla="*/ 2083796 h 4167020"/>
              <a:gd name="connsiteX20" fmla="*/ 0 w 6545502"/>
              <a:gd name="connsiteY20" fmla="*/ 595382 h 4167020"/>
              <a:gd name="connsiteX0" fmla="*/ 0 w 6545502"/>
              <a:gd name="connsiteY0" fmla="*/ 595382 h 4022581"/>
              <a:gd name="connsiteX1" fmla="*/ 595382 w 6545502"/>
              <a:gd name="connsiteY1" fmla="*/ 0 h 4022581"/>
              <a:gd name="connsiteX2" fmla="*/ 1090917 w 6545502"/>
              <a:gd name="connsiteY2" fmla="*/ 0 h 4022581"/>
              <a:gd name="connsiteX3" fmla="*/ 1090917 w 6545502"/>
              <a:gd name="connsiteY3" fmla="*/ 0 h 4022581"/>
              <a:gd name="connsiteX4" fmla="*/ 2727293 w 6545502"/>
              <a:gd name="connsiteY4" fmla="*/ 0 h 4022581"/>
              <a:gd name="connsiteX5" fmla="*/ 5950120 w 6545502"/>
              <a:gd name="connsiteY5" fmla="*/ 0 h 4022581"/>
              <a:gd name="connsiteX6" fmla="*/ 6545502 w 6545502"/>
              <a:gd name="connsiteY6" fmla="*/ 595382 h 4022581"/>
              <a:gd name="connsiteX7" fmla="*/ 6545502 w 6545502"/>
              <a:gd name="connsiteY7" fmla="*/ 2083796 h 4022581"/>
              <a:gd name="connsiteX8" fmla="*/ 6545502 w 6545502"/>
              <a:gd name="connsiteY8" fmla="*/ 2083796 h 4022581"/>
              <a:gd name="connsiteX9" fmla="*/ 6545502 w 6545502"/>
              <a:gd name="connsiteY9" fmla="*/ 2976851 h 4022581"/>
              <a:gd name="connsiteX10" fmla="*/ 6545502 w 6545502"/>
              <a:gd name="connsiteY10" fmla="*/ 2976839 h 4022581"/>
              <a:gd name="connsiteX11" fmla="*/ 5950120 w 6545502"/>
              <a:gd name="connsiteY11" fmla="*/ 3572221 h 4022581"/>
              <a:gd name="connsiteX12" fmla="*/ 1994047 w 6545502"/>
              <a:gd name="connsiteY12" fmla="*/ 3589474 h 4022581"/>
              <a:gd name="connsiteX13" fmla="*/ 33179 w 6545502"/>
              <a:gd name="connsiteY13" fmla="*/ 4022581 h 4022581"/>
              <a:gd name="connsiteX14" fmla="*/ 1090917 w 6545502"/>
              <a:gd name="connsiteY14" fmla="*/ 3572221 h 4022581"/>
              <a:gd name="connsiteX15" fmla="*/ 595382 w 6545502"/>
              <a:gd name="connsiteY15" fmla="*/ 3572221 h 4022581"/>
              <a:gd name="connsiteX16" fmla="*/ 0 w 6545502"/>
              <a:gd name="connsiteY16" fmla="*/ 2976839 h 4022581"/>
              <a:gd name="connsiteX17" fmla="*/ 0 w 6545502"/>
              <a:gd name="connsiteY17" fmla="*/ 2976851 h 4022581"/>
              <a:gd name="connsiteX18" fmla="*/ 0 w 6545502"/>
              <a:gd name="connsiteY18" fmla="*/ 2083796 h 4022581"/>
              <a:gd name="connsiteX19" fmla="*/ 0 w 6545502"/>
              <a:gd name="connsiteY19" fmla="*/ 2083796 h 4022581"/>
              <a:gd name="connsiteX20" fmla="*/ 0 w 6545502"/>
              <a:gd name="connsiteY20" fmla="*/ 595382 h 4022581"/>
              <a:gd name="connsiteX0" fmla="*/ 0 w 6545502"/>
              <a:gd name="connsiteY0" fmla="*/ 595382 h 3941334"/>
              <a:gd name="connsiteX1" fmla="*/ 595382 w 6545502"/>
              <a:gd name="connsiteY1" fmla="*/ 0 h 3941334"/>
              <a:gd name="connsiteX2" fmla="*/ 1090917 w 6545502"/>
              <a:gd name="connsiteY2" fmla="*/ 0 h 3941334"/>
              <a:gd name="connsiteX3" fmla="*/ 1090917 w 6545502"/>
              <a:gd name="connsiteY3" fmla="*/ 0 h 3941334"/>
              <a:gd name="connsiteX4" fmla="*/ 2727293 w 6545502"/>
              <a:gd name="connsiteY4" fmla="*/ 0 h 3941334"/>
              <a:gd name="connsiteX5" fmla="*/ 5950120 w 6545502"/>
              <a:gd name="connsiteY5" fmla="*/ 0 h 3941334"/>
              <a:gd name="connsiteX6" fmla="*/ 6545502 w 6545502"/>
              <a:gd name="connsiteY6" fmla="*/ 595382 h 3941334"/>
              <a:gd name="connsiteX7" fmla="*/ 6545502 w 6545502"/>
              <a:gd name="connsiteY7" fmla="*/ 2083796 h 3941334"/>
              <a:gd name="connsiteX8" fmla="*/ 6545502 w 6545502"/>
              <a:gd name="connsiteY8" fmla="*/ 2083796 h 3941334"/>
              <a:gd name="connsiteX9" fmla="*/ 6545502 w 6545502"/>
              <a:gd name="connsiteY9" fmla="*/ 2976851 h 3941334"/>
              <a:gd name="connsiteX10" fmla="*/ 6545502 w 6545502"/>
              <a:gd name="connsiteY10" fmla="*/ 2976839 h 3941334"/>
              <a:gd name="connsiteX11" fmla="*/ 5950120 w 6545502"/>
              <a:gd name="connsiteY11" fmla="*/ 3572221 h 3941334"/>
              <a:gd name="connsiteX12" fmla="*/ 1994047 w 6545502"/>
              <a:gd name="connsiteY12" fmla="*/ 3589474 h 3941334"/>
              <a:gd name="connsiteX13" fmla="*/ 283148 w 6545502"/>
              <a:gd name="connsiteY13" fmla="*/ 3941334 h 3941334"/>
              <a:gd name="connsiteX14" fmla="*/ 1090917 w 6545502"/>
              <a:gd name="connsiteY14" fmla="*/ 3572221 h 3941334"/>
              <a:gd name="connsiteX15" fmla="*/ 595382 w 6545502"/>
              <a:gd name="connsiteY15" fmla="*/ 3572221 h 3941334"/>
              <a:gd name="connsiteX16" fmla="*/ 0 w 6545502"/>
              <a:gd name="connsiteY16" fmla="*/ 2976839 h 3941334"/>
              <a:gd name="connsiteX17" fmla="*/ 0 w 6545502"/>
              <a:gd name="connsiteY17" fmla="*/ 2976851 h 3941334"/>
              <a:gd name="connsiteX18" fmla="*/ 0 w 6545502"/>
              <a:gd name="connsiteY18" fmla="*/ 2083796 h 3941334"/>
              <a:gd name="connsiteX19" fmla="*/ 0 w 6545502"/>
              <a:gd name="connsiteY19" fmla="*/ 2083796 h 3941334"/>
              <a:gd name="connsiteX20" fmla="*/ 0 w 6545502"/>
              <a:gd name="connsiteY20" fmla="*/ 595382 h 394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45502" h="3941334">
                <a:moveTo>
                  <a:pt x="0" y="595382"/>
                </a:moveTo>
                <a:cubicBezTo>
                  <a:pt x="0" y="266562"/>
                  <a:pt x="266562" y="0"/>
                  <a:pt x="595382" y="0"/>
                </a:cubicBezTo>
                <a:lnTo>
                  <a:pt x="1090917" y="0"/>
                </a:lnTo>
                <a:lnTo>
                  <a:pt x="1090917" y="0"/>
                </a:lnTo>
                <a:lnTo>
                  <a:pt x="2727293" y="0"/>
                </a:lnTo>
                <a:lnTo>
                  <a:pt x="5950120" y="0"/>
                </a:lnTo>
                <a:cubicBezTo>
                  <a:pt x="6278940" y="0"/>
                  <a:pt x="6545502" y="266562"/>
                  <a:pt x="6545502" y="595382"/>
                </a:cubicBezTo>
                <a:lnTo>
                  <a:pt x="6545502" y="2083796"/>
                </a:lnTo>
                <a:lnTo>
                  <a:pt x="6545502" y="2083796"/>
                </a:lnTo>
                <a:lnTo>
                  <a:pt x="6545502" y="2976851"/>
                </a:lnTo>
                <a:lnTo>
                  <a:pt x="6545502" y="2976839"/>
                </a:lnTo>
                <a:cubicBezTo>
                  <a:pt x="6545502" y="3305659"/>
                  <a:pt x="6278940" y="3572221"/>
                  <a:pt x="5950120" y="3572221"/>
                </a:cubicBezTo>
                <a:lnTo>
                  <a:pt x="1994047" y="3589474"/>
                </a:lnTo>
                <a:lnTo>
                  <a:pt x="283148" y="3941334"/>
                </a:lnTo>
                <a:lnTo>
                  <a:pt x="1090917" y="3572221"/>
                </a:lnTo>
                <a:lnTo>
                  <a:pt x="595382" y="3572221"/>
                </a:lnTo>
                <a:cubicBezTo>
                  <a:pt x="266562" y="3572221"/>
                  <a:pt x="0" y="3305659"/>
                  <a:pt x="0" y="2976839"/>
                </a:cubicBezTo>
                <a:lnTo>
                  <a:pt x="0" y="2976851"/>
                </a:lnTo>
                <a:lnTo>
                  <a:pt x="0" y="2083796"/>
                </a:lnTo>
                <a:lnTo>
                  <a:pt x="0" y="2083796"/>
                </a:lnTo>
                <a:lnTo>
                  <a:pt x="0" y="595382"/>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81762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円形吹き出し 8"/>
          <p:cNvSpPr/>
          <p:nvPr/>
        </p:nvSpPr>
        <p:spPr>
          <a:xfrm>
            <a:off x="5313249" y="1555098"/>
            <a:ext cx="6698235" cy="4122966"/>
          </a:xfrm>
          <a:custGeom>
            <a:avLst/>
            <a:gdLst>
              <a:gd name="connsiteX0" fmla="*/ 12856 w 6696074"/>
              <a:gd name="connsiteY0" fmla="*/ 4140188 h 3914775"/>
              <a:gd name="connsiteX1" fmla="*/ 682142 w 6696074"/>
              <a:gd name="connsiteY1" fmla="*/ 3141528 h 3914775"/>
              <a:gd name="connsiteX2" fmla="*/ 2312789 w 6696074"/>
              <a:gd name="connsiteY2" fmla="*/ 95924 h 3914775"/>
              <a:gd name="connsiteX3" fmla="*/ 5530956 w 6696074"/>
              <a:gd name="connsiteY3" fmla="*/ 473259 h 3914775"/>
              <a:gd name="connsiteX4" fmla="*/ 4794951 w 6696074"/>
              <a:gd name="connsiteY4" fmla="*/ 3722548 h 3914775"/>
              <a:gd name="connsiteX5" fmla="*/ 1635000 w 6696074"/>
              <a:gd name="connsiteY5" fmla="*/ 3639160 h 3914775"/>
              <a:gd name="connsiteX6" fmla="*/ 12856 w 6696074"/>
              <a:gd name="connsiteY6" fmla="*/ 4140188 h 3914775"/>
              <a:gd name="connsiteX0" fmla="*/ 14555 w 6698235"/>
              <a:gd name="connsiteY0" fmla="*/ 4140218 h 4140218"/>
              <a:gd name="connsiteX1" fmla="*/ 683841 w 6698235"/>
              <a:gd name="connsiteY1" fmla="*/ 3141558 h 4140218"/>
              <a:gd name="connsiteX2" fmla="*/ 2314488 w 6698235"/>
              <a:gd name="connsiteY2" fmla="*/ 95954 h 4140218"/>
              <a:gd name="connsiteX3" fmla="*/ 5532655 w 6698235"/>
              <a:gd name="connsiteY3" fmla="*/ 473289 h 4140218"/>
              <a:gd name="connsiteX4" fmla="*/ 4796650 w 6698235"/>
              <a:gd name="connsiteY4" fmla="*/ 3722578 h 4140218"/>
              <a:gd name="connsiteX5" fmla="*/ 1636699 w 6698235"/>
              <a:gd name="connsiteY5" fmla="*/ 3639190 h 4140218"/>
              <a:gd name="connsiteX6" fmla="*/ 14555 w 6698235"/>
              <a:gd name="connsiteY6" fmla="*/ 4140218 h 4140218"/>
              <a:gd name="connsiteX0" fmla="*/ 14555 w 6698235"/>
              <a:gd name="connsiteY0" fmla="*/ 4140218 h 4140218"/>
              <a:gd name="connsiteX1" fmla="*/ 683841 w 6698235"/>
              <a:gd name="connsiteY1" fmla="*/ 3141558 h 4140218"/>
              <a:gd name="connsiteX2" fmla="*/ 2314488 w 6698235"/>
              <a:gd name="connsiteY2" fmla="*/ 95954 h 4140218"/>
              <a:gd name="connsiteX3" fmla="*/ 5532655 w 6698235"/>
              <a:gd name="connsiteY3" fmla="*/ 473289 h 4140218"/>
              <a:gd name="connsiteX4" fmla="*/ 4796650 w 6698235"/>
              <a:gd name="connsiteY4" fmla="*/ 3722578 h 4140218"/>
              <a:gd name="connsiteX5" fmla="*/ 1512874 w 6698235"/>
              <a:gd name="connsiteY5" fmla="*/ 3562990 h 4140218"/>
              <a:gd name="connsiteX6" fmla="*/ 14555 w 6698235"/>
              <a:gd name="connsiteY6" fmla="*/ 4140218 h 4140218"/>
              <a:gd name="connsiteX0" fmla="*/ 49061 w 6698235"/>
              <a:gd name="connsiteY0" fmla="*/ 4122966 h 4122966"/>
              <a:gd name="connsiteX1" fmla="*/ 683841 w 6698235"/>
              <a:gd name="connsiteY1" fmla="*/ 3141558 h 4122966"/>
              <a:gd name="connsiteX2" fmla="*/ 2314488 w 6698235"/>
              <a:gd name="connsiteY2" fmla="*/ 95954 h 4122966"/>
              <a:gd name="connsiteX3" fmla="*/ 5532655 w 6698235"/>
              <a:gd name="connsiteY3" fmla="*/ 473289 h 4122966"/>
              <a:gd name="connsiteX4" fmla="*/ 4796650 w 6698235"/>
              <a:gd name="connsiteY4" fmla="*/ 3722578 h 4122966"/>
              <a:gd name="connsiteX5" fmla="*/ 1512874 w 6698235"/>
              <a:gd name="connsiteY5" fmla="*/ 3562990 h 4122966"/>
              <a:gd name="connsiteX6" fmla="*/ 49061 w 6698235"/>
              <a:gd name="connsiteY6" fmla="*/ 4122966 h 412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98235" h="4122966">
                <a:moveTo>
                  <a:pt x="49061" y="4122966"/>
                </a:moveTo>
                <a:cubicBezTo>
                  <a:pt x="272156" y="3790079"/>
                  <a:pt x="460746" y="3474445"/>
                  <a:pt x="683841" y="3141558"/>
                </a:cubicBezTo>
                <a:cubicBezTo>
                  <a:pt x="-710240" y="2154527"/>
                  <a:pt x="122999" y="512537"/>
                  <a:pt x="2314488" y="95954"/>
                </a:cubicBezTo>
                <a:cubicBezTo>
                  <a:pt x="3426321" y="-115396"/>
                  <a:pt x="4646201" y="27637"/>
                  <a:pt x="5532655" y="473289"/>
                </a:cubicBezTo>
                <a:cubicBezTo>
                  <a:pt x="7364723" y="1394334"/>
                  <a:pt x="6975632" y="3112077"/>
                  <a:pt x="4796650" y="3722578"/>
                </a:cubicBezTo>
                <a:cubicBezTo>
                  <a:pt x="3785863" y="4005777"/>
                  <a:pt x="2475910" y="3898276"/>
                  <a:pt x="1512874" y="3562990"/>
                </a:cubicBezTo>
                <a:lnTo>
                  <a:pt x="49061" y="4122966"/>
                </a:lnTo>
                <a:close/>
              </a:path>
            </a:pathLst>
          </a:custGeom>
          <a:solidFill>
            <a:srgbClr val="C00000"/>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タイトル 1"/>
          <p:cNvSpPr>
            <a:spLocks noGrp="1"/>
          </p:cNvSpPr>
          <p:nvPr>
            <p:ph type="title"/>
          </p:nvPr>
        </p:nvSpPr>
        <p:spPr>
          <a:xfrm>
            <a:off x="1012885" y="251617"/>
            <a:ext cx="10277475" cy="922194"/>
          </a:xfrm>
        </p:spPr>
        <p:txBody>
          <a:bodyPr>
            <a:noAutofit/>
          </a:bodyPr>
          <a:lstStyle/>
          <a:p>
            <a:pPr algn="ctr"/>
            <a:r>
              <a:rPr kumimoji="1" lang="ja-JP" altLang="en-US" sz="5400" b="1" dirty="0" smtClean="0">
                <a:latin typeface="HG丸ｺﾞｼｯｸM-PRO" panose="020F0600000000000000" pitchFamily="50" charset="-128"/>
                <a:ea typeface="HG丸ｺﾞｼｯｸM-PRO" panose="020F0600000000000000" pitchFamily="50" charset="-128"/>
              </a:rPr>
              <a:t>ご清聴ありがとうございました。</a:t>
            </a:r>
            <a:endParaRPr kumimoji="1" lang="ja-JP" altLang="en-US" sz="5400" b="1" dirty="0">
              <a:latin typeface="HG丸ｺﾞｼｯｸM-PRO" panose="020F0600000000000000" pitchFamily="50" charset="-128"/>
              <a:ea typeface="HG丸ｺﾞｼｯｸM-PRO" panose="020F0600000000000000" pitchFamily="50" charset="-128"/>
            </a:endParaRPr>
          </a:p>
        </p:txBody>
      </p:sp>
      <p:sp>
        <p:nvSpPr>
          <p:cNvPr id="6" name="テキスト ボックス 5"/>
          <p:cNvSpPr txBox="1"/>
          <p:nvPr/>
        </p:nvSpPr>
        <p:spPr>
          <a:xfrm>
            <a:off x="10306050" y="6457890"/>
            <a:ext cx="1968620" cy="400110"/>
          </a:xfrm>
          <a:prstGeom prst="rect">
            <a:avLst/>
          </a:prstGeom>
          <a:noFill/>
        </p:spPr>
        <p:txBody>
          <a:bodyPr wrap="square" rtlCol="0">
            <a:spAutoFit/>
          </a:bodyPr>
          <a:lstStyle/>
          <a:p>
            <a:r>
              <a:rPr kumimoji="1" lang="en-US" altLang="ja-JP" sz="2000" dirty="0" smtClean="0">
                <a:solidFill>
                  <a:srgbClr val="C00000"/>
                </a:solidFill>
              </a:rPr>
              <a:t>RC</a:t>
            </a:r>
            <a:r>
              <a:rPr kumimoji="1" lang="ja-JP" altLang="en-US" sz="2000" dirty="0" smtClean="0">
                <a:solidFill>
                  <a:srgbClr val="C00000"/>
                </a:solidFill>
              </a:rPr>
              <a:t> </a:t>
            </a:r>
            <a:r>
              <a:rPr kumimoji="1" lang="en-US" altLang="ja-JP" sz="2000" dirty="0" smtClean="0">
                <a:solidFill>
                  <a:srgbClr val="C00000"/>
                </a:solidFill>
              </a:rPr>
              <a:t>Solution</a:t>
            </a:r>
            <a:r>
              <a:rPr kumimoji="1" lang="ja-JP" altLang="en-US" sz="2000" dirty="0" smtClean="0">
                <a:solidFill>
                  <a:srgbClr val="C00000"/>
                </a:solidFill>
              </a:rPr>
              <a:t> </a:t>
            </a:r>
            <a:r>
              <a:rPr kumimoji="1" lang="en-US" altLang="ja-JP" sz="2000" dirty="0" smtClean="0">
                <a:solidFill>
                  <a:srgbClr val="C00000"/>
                </a:solidFill>
              </a:rPr>
              <a:t>Co.</a:t>
            </a:r>
            <a:endParaRPr kumimoji="1" lang="ja-JP" altLang="en-US" sz="2000" dirty="0">
              <a:solidFill>
                <a:srgbClr val="C00000"/>
              </a:solidFill>
            </a:endParaRPr>
          </a:p>
        </p:txBody>
      </p:sp>
      <p:sp>
        <p:nvSpPr>
          <p:cNvPr id="7" name="タイトル 1"/>
          <p:cNvSpPr txBox="1">
            <a:spLocks/>
          </p:cNvSpPr>
          <p:nvPr/>
        </p:nvSpPr>
        <p:spPr>
          <a:xfrm>
            <a:off x="5600699" y="2087421"/>
            <a:ext cx="6315075" cy="29129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b="1" dirty="0" smtClean="0">
                <a:solidFill>
                  <a:schemeClr val="bg1"/>
                </a:solidFill>
                <a:latin typeface="HG丸ｺﾞｼｯｸM-PRO" panose="020F0600000000000000" pitchFamily="50" charset="-128"/>
                <a:ea typeface="HG丸ｺﾞｼｯｸM-PRO" panose="020F0600000000000000" pitchFamily="50" charset="-128"/>
              </a:rPr>
              <a:t>≪ お問い合わせ ≫</a:t>
            </a:r>
            <a:endParaRPr lang="en-US" altLang="ja-JP" sz="3200" b="1" dirty="0" smtClean="0">
              <a:solidFill>
                <a:schemeClr val="bg1"/>
              </a:solidFill>
              <a:latin typeface="HG丸ｺﾞｼｯｸM-PRO" panose="020F0600000000000000" pitchFamily="50" charset="-128"/>
              <a:ea typeface="HG丸ｺﾞｼｯｸM-PRO" panose="020F0600000000000000" pitchFamily="50" charset="-128"/>
            </a:endParaRPr>
          </a:p>
          <a:p>
            <a:pPr algn="ctr"/>
            <a:r>
              <a:rPr lang="ja-JP" altLang="en-US" sz="3200" dirty="0" smtClean="0">
                <a:solidFill>
                  <a:schemeClr val="bg1"/>
                </a:solidFill>
                <a:latin typeface="HG丸ｺﾞｼｯｸM-PRO" panose="020F0600000000000000" pitchFamily="50" charset="-128"/>
                <a:ea typeface="HG丸ｺﾞｼｯｸM-PRO" panose="020F0600000000000000" pitchFamily="50" charset="-128"/>
              </a:rPr>
              <a:t>アールシーソリューション（株）</a:t>
            </a:r>
            <a:endParaRPr lang="en-US" altLang="ja-JP" sz="3200" dirty="0" smtClean="0">
              <a:solidFill>
                <a:schemeClr val="bg1"/>
              </a:solidFill>
              <a:latin typeface="HG丸ｺﾞｼｯｸM-PRO" panose="020F0600000000000000" pitchFamily="50" charset="-128"/>
              <a:ea typeface="HG丸ｺﾞｼｯｸM-PRO" panose="020F0600000000000000" pitchFamily="50" charset="-128"/>
            </a:endParaRPr>
          </a:p>
          <a:p>
            <a:pPr algn="ctr"/>
            <a:r>
              <a:rPr lang="ja-JP" altLang="en-US" sz="3200" dirty="0" smtClean="0">
                <a:solidFill>
                  <a:schemeClr val="bg1"/>
                </a:solidFill>
                <a:latin typeface="HG丸ｺﾞｼｯｸM-PRO" panose="020F0600000000000000" pitchFamily="50" charset="-128"/>
                <a:ea typeface="HG丸ｺﾞｼｯｸM-PRO" panose="020F0600000000000000" pitchFamily="50" charset="-128"/>
              </a:rPr>
              <a:t>広報担当：鈴木</a:t>
            </a:r>
            <a:endParaRPr lang="en-US" altLang="ja-JP" sz="3200" dirty="0" smtClean="0">
              <a:solidFill>
                <a:schemeClr val="bg1"/>
              </a:solidFill>
              <a:latin typeface="HG丸ｺﾞｼｯｸM-PRO" panose="020F0600000000000000" pitchFamily="50" charset="-128"/>
              <a:ea typeface="HG丸ｺﾞｼｯｸM-PRO" panose="020F0600000000000000" pitchFamily="50" charset="-128"/>
            </a:endParaRPr>
          </a:p>
          <a:p>
            <a:pPr algn="ctr"/>
            <a:endParaRPr lang="en-US" altLang="ja-JP" sz="3200" dirty="0" smtClean="0">
              <a:solidFill>
                <a:schemeClr val="bg1"/>
              </a:solidFill>
              <a:latin typeface="HG丸ｺﾞｼｯｸM-PRO" panose="020F0600000000000000" pitchFamily="50" charset="-128"/>
              <a:ea typeface="HG丸ｺﾞｼｯｸM-PRO" panose="020F0600000000000000" pitchFamily="50" charset="-128"/>
            </a:endParaRPr>
          </a:p>
          <a:p>
            <a:pPr algn="ctr"/>
            <a:r>
              <a:rPr lang="en-US" altLang="ja-JP" sz="3200" dirty="0" smtClean="0">
                <a:solidFill>
                  <a:schemeClr val="bg1"/>
                </a:solidFill>
                <a:latin typeface="HG丸ｺﾞｼｯｸM-PRO" panose="020F0600000000000000" pitchFamily="50" charset="-128"/>
                <a:ea typeface="HG丸ｺﾞｼｯｸM-PRO" panose="020F0600000000000000" pitchFamily="50" charset="-128"/>
              </a:rPr>
              <a:t>r-suzuki@rcsc.co.jp</a:t>
            </a:r>
            <a:endParaRPr lang="ja-JP" altLang="en-US" sz="3200" dirty="0">
              <a:solidFill>
                <a:schemeClr val="bg1"/>
              </a:solidFill>
              <a:latin typeface="HG丸ｺﾞｼｯｸM-PRO" panose="020F0600000000000000" pitchFamily="50" charset="-128"/>
              <a:ea typeface="HG丸ｺﾞｼｯｸM-PRO" panose="020F0600000000000000" pitchFamily="50" charset="-128"/>
            </a:endParaRPr>
          </a:p>
        </p:txBody>
      </p:sp>
      <p:sp>
        <p:nvSpPr>
          <p:cNvPr id="10" name="正方形/長方形 9"/>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pic>
        <p:nvPicPr>
          <p:cNvPr id="12" name="図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440611"/>
            <a:ext cx="4410974" cy="4982775"/>
          </a:xfrm>
          <a:prstGeom prst="rect">
            <a:avLst/>
          </a:prstGeom>
        </p:spPr>
      </p:pic>
    </p:spTree>
    <p:extLst>
      <p:ext uri="{BB962C8B-B14F-4D97-AF65-F5344CB8AC3E}">
        <p14:creationId xmlns:p14="http://schemas.microsoft.com/office/powerpoint/2010/main" val="33426574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8076272" y="577337"/>
            <a:ext cx="2251883" cy="808067"/>
          </a:xfrm>
        </p:spPr>
        <p:txBody>
          <a:bodyPr>
            <a:noAutofit/>
          </a:bodyPr>
          <a:lstStyle/>
          <a:p>
            <a:r>
              <a:rPr kumimoji="1" lang="ja-JP" altLang="en-US" sz="5400" b="1" dirty="0" smtClean="0">
                <a:latin typeface="HG丸ｺﾞｼｯｸM-PRO" panose="020F0600000000000000" pitchFamily="50" charset="-128"/>
                <a:ea typeface="HG丸ｺﾞｼｯｸM-PRO" panose="020F0600000000000000" pitchFamily="50" charset="-128"/>
              </a:rPr>
              <a:t>とは</a:t>
            </a:r>
            <a:endParaRPr kumimoji="1" lang="ja-JP" altLang="en-US" sz="5400" b="1" dirty="0">
              <a:latin typeface="HG丸ｺﾞｼｯｸM-PRO" panose="020F0600000000000000" pitchFamily="50" charset="-128"/>
              <a:ea typeface="HG丸ｺﾞｼｯｸM-PRO" panose="020F0600000000000000" pitchFamily="50" charset="-128"/>
            </a:endParaRPr>
          </a:p>
        </p:txBody>
      </p:sp>
      <p:pic>
        <p:nvPicPr>
          <p:cNvPr id="4" name="コンテンツ プレースホルダー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87592" y="100118"/>
            <a:ext cx="6256207" cy="1278416"/>
          </a:xfrm>
        </p:spPr>
      </p:pic>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55" y="1598715"/>
            <a:ext cx="4231964" cy="4763985"/>
          </a:xfrm>
          <a:prstGeom prst="rect">
            <a:avLst/>
          </a:prstGeom>
        </p:spPr>
      </p:pic>
      <p:sp>
        <p:nvSpPr>
          <p:cNvPr id="13" name="テキスト ボックス 12"/>
          <p:cNvSpPr txBox="1"/>
          <p:nvPr/>
        </p:nvSpPr>
        <p:spPr>
          <a:xfrm>
            <a:off x="5172565" y="2418068"/>
            <a:ext cx="6689661" cy="2123658"/>
          </a:xfrm>
          <a:prstGeom prst="rect">
            <a:avLst/>
          </a:prstGeom>
          <a:noFill/>
        </p:spPr>
        <p:txBody>
          <a:bodyPr wrap="square" rtlCol="0">
            <a:spAutoFit/>
          </a:bodyPr>
          <a:lstStyle/>
          <a:p>
            <a:r>
              <a:rPr lang="ja-JP" altLang="en-US" sz="4400" dirty="0" smtClean="0">
                <a:latin typeface="HG丸ｺﾞｼｯｸM-PRO" panose="020F0600000000000000" pitchFamily="50" charset="-128"/>
                <a:ea typeface="HG丸ｺﾞｼｯｸM-PRO" panose="020F0600000000000000" pitchFamily="50" charset="-128"/>
              </a:rPr>
              <a:t>身</a:t>
            </a:r>
            <a:r>
              <a:rPr lang="ja-JP" altLang="en-US" sz="4400" dirty="0">
                <a:latin typeface="HG丸ｺﾞｼｯｸM-PRO" panose="020F0600000000000000" pitchFamily="50" charset="-128"/>
                <a:ea typeface="HG丸ｺﾞｼｯｸM-PRO" panose="020F0600000000000000" pitchFamily="50" charset="-128"/>
              </a:rPr>
              <a:t>を守る準備</a:t>
            </a:r>
            <a:r>
              <a:rPr lang="ja-JP" altLang="en-US" sz="4400" dirty="0" smtClean="0">
                <a:latin typeface="HG丸ｺﾞｼｯｸM-PRO" panose="020F0600000000000000" pitchFamily="50" charset="-128"/>
                <a:ea typeface="HG丸ｺﾞｼｯｸM-PRO" panose="020F0600000000000000" pitchFamily="50" charset="-128"/>
              </a:rPr>
              <a:t>や</a:t>
            </a:r>
            <a:endParaRPr lang="en-US" altLang="ja-JP" sz="4400" dirty="0" smtClean="0">
              <a:latin typeface="HG丸ｺﾞｼｯｸM-PRO" panose="020F0600000000000000" pitchFamily="50" charset="-128"/>
              <a:ea typeface="HG丸ｺﾞｼｯｸM-PRO" panose="020F0600000000000000" pitchFamily="50" charset="-128"/>
            </a:endParaRPr>
          </a:p>
          <a:p>
            <a:r>
              <a:rPr lang="ja-JP" altLang="en-US" sz="4400" dirty="0" smtClean="0">
                <a:latin typeface="HG丸ｺﾞｼｯｸM-PRO" panose="020F0600000000000000" pitchFamily="50" charset="-128"/>
                <a:ea typeface="HG丸ｺﾞｼｯｸM-PRO" panose="020F0600000000000000" pitchFamily="50" charset="-128"/>
              </a:rPr>
              <a:t>心構え</a:t>
            </a:r>
            <a:r>
              <a:rPr lang="ja-JP" altLang="en-US" sz="4400" dirty="0">
                <a:latin typeface="HG丸ｺﾞｼｯｸM-PRO" panose="020F0600000000000000" pitchFamily="50" charset="-128"/>
                <a:ea typeface="HG丸ｺﾞｼｯｸM-PRO" panose="020F0600000000000000" pitchFamily="50" charset="-128"/>
              </a:rPr>
              <a:t>ができ</a:t>
            </a:r>
            <a:r>
              <a:rPr lang="ja-JP" altLang="en-US" sz="4400" dirty="0" smtClean="0">
                <a:latin typeface="HG丸ｺﾞｼｯｸM-PRO" panose="020F0600000000000000" pitchFamily="50" charset="-128"/>
                <a:ea typeface="HG丸ｺﾞｼｯｸM-PRO" panose="020F0600000000000000" pitchFamily="50" charset="-128"/>
              </a:rPr>
              <a:t>、</a:t>
            </a:r>
            <a:endParaRPr lang="en-US" altLang="ja-JP" sz="4400" dirty="0" smtClean="0">
              <a:latin typeface="HG丸ｺﾞｼｯｸM-PRO" panose="020F0600000000000000" pitchFamily="50" charset="-128"/>
              <a:ea typeface="HG丸ｺﾞｼｯｸM-PRO" panose="020F0600000000000000" pitchFamily="50" charset="-128"/>
            </a:endParaRPr>
          </a:p>
          <a:p>
            <a:r>
              <a:rPr lang="ja-JP" altLang="en-US" sz="4400" dirty="0" smtClean="0">
                <a:latin typeface="HG丸ｺﾞｼｯｸM-PRO" panose="020F0600000000000000" pitchFamily="50" charset="-128"/>
                <a:ea typeface="HG丸ｺﾞｼｯｸM-PRO" panose="020F0600000000000000" pitchFamily="50" charset="-128"/>
              </a:rPr>
              <a:t>被害軽減につながります</a:t>
            </a:r>
            <a:r>
              <a:rPr lang="en-US" altLang="ja-JP" sz="4400" dirty="0">
                <a:latin typeface="HG丸ｺﾞｼｯｸM-PRO" panose="020F0600000000000000" pitchFamily="50" charset="-128"/>
                <a:ea typeface="HG丸ｺﾞｼｯｸM-PRO" panose="020F0600000000000000" pitchFamily="50" charset="-128"/>
              </a:rPr>
              <a:t> </a:t>
            </a:r>
            <a:r>
              <a:rPr lang="en-US" altLang="ja-JP" sz="4400" dirty="0" smtClean="0">
                <a:latin typeface="HG丸ｺﾞｼｯｸM-PRO" panose="020F0600000000000000" pitchFamily="50" charset="-128"/>
                <a:ea typeface="HG丸ｺﾞｼｯｸM-PRO" panose="020F0600000000000000" pitchFamily="50" charset="-128"/>
              </a:rPr>
              <a:t>!</a:t>
            </a:r>
            <a:endParaRPr kumimoji="1" lang="en-US" altLang="ja-JP" sz="4400" dirty="0" smtClean="0">
              <a:latin typeface="HG丸ｺﾞｼｯｸM-PRO" panose="020F0600000000000000" pitchFamily="50" charset="-128"/>
              <a:ea typeface="HG丸ｺﾞｼｯｸM-PRO" panose="020F0600000000000000" pitchFamily="50" charset="-128"/>
            </a:endParaRPr>
          </a:p>
        </p:txBody>
      </p:sp>
      <p:sp>
        <p:nvSpPr>
          <p:cNvPr id="10" name="テキスト ボックス 9"/>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9" name="角丸四角形吹き出し 2"/>
          <p:cNvSpPr/>
          <p:nvPr/>
        </p:nvSpPr>
        <p:spPr>
          <a:xfrm>
            <a:off x="5030103" y="2156604"/>
            <a:ext cx="6875253" cy="3105509"/>
          </a:xfrm>
          <a:custGeom>
            <a:avLst/>
            <a:gdLst>
              <a:gd name="connsiteX0" fmla="*/ 0 w 6545502"/>
              <a:gd name="connsiteY0" fmla="*/ 595382 h 3572221"/>
              <a:gd name="connsiteX1" fmla="*/ 595382 w 6545502"/>
              <a:gd name="connsiteY1" fmla="*/ 0 h 3572221"/>
              <a:gd name="connsiteX2" fmla="*/ 1090917 w 6545502"/>
              <a:gd name="connsiteY2" fmla="*/ 0 h 3572221"/>
              <a:gd name="connsiteX3" fmla="*/ 1090917 w 6545502"/>
              <a:gd name="connsiteY3" fmla="*/ 0 h 3572221"/>
              <a:gd name="connsiteX4" fmla="*/ 2727293 w 6545502"/>
              <a:gd name="connsiteY4" fmla="*/ 0 h 3572221"/>
              <a:gd name="connsiteX5" fmla="*/ 5950120 w 6545502"/>
              <a:gd name="connsiteY5" fmla="*/ 0 h 3572221"/>
              <a:gd name="connsiteX6" fmla="*/ 6545502 w 6545502"/>
              <a:gd name="connsiteY6" fmla="*/ 595382 h 3572221"/>
              <a:gd name="connsiteX7" fmla="*/ 6545502 w 6545502"/>
              <a:gd name="connsiteY7" fmla="*/ 2083796 h 3572221"/>
              <a:gd name="connsiteX8" fmla="*/ 6545502 w 6545502"/>
              <a:gd name="connsiteY8" fmla="*/ 2083796 h 3572221"/>
              <a:gd name="connsiteX9" fmla="*/ 6545502 w 6545502"/>
              <a:gd name="connsiteY9" fmla="*/ 2976851 h 3572221"/>
              <a:gd name="connsiteX10" fmla="*/ 6545502 w 6545502"/>
              <a:gd name="connsiteY10" fmla="*/ 2976839 h 3572221"/>
              <a:gd name="connsiteX11" fmla="*/ 5950120 w 6545502"/>
              <a:gd name="connsiteY11" fmla="*/ 3572221 h 3572221"/>
              <a:gd name="connsiteX12" fmla="*/ 2727293 w 6545502"/>
              <a:gd name="connsiteY12" fmla="*/ 3572221 h 3572221"/>
              <a:gd name="connsiteX13" fmla="*/ -150285 w 6545502"/>
              <a:gd name="connsiteY13" fmla="*/ 4279164 h 3572221"/>
              <a:gd name="connsiteX14" fmla="*/ 1090917 w 6545502"/>
              <a:gd name="connsiteY14" fmla="*/ 3572221 h 3572221"/>
              <a:gd name="connsiteX15" fmla="*/ 595382 w 6545502"/>
              <a:gd name="connsiteY15" fmla="*/ 3572221 h 3572221"/>
              <a:gd name="connsiteX16" fmla="*/ 0 w 6545502"/>
              <a:gd name="connsiteY16" fmla="*/ 2976839 h 3572221"/>
              <a:gd name="connsiteX17" fmla="*/ 0 w 6545502"/>
              <a:gd name="connsiteY17" fmla="*/ 2976851 h 3572221"/>
              <a:gd name="connsiteX18" fmla="*/ 0 w 6545502"/>
              <a:gd name="connsiteY18" fmla="*/ 2083796 h 3572221"/>
              <a:gd name="connsiteX19" fmla="*/ 0 w 6545502"/>
              <a:gd name="connsiteY19" fmla="*/ 2083796 h 3572221"/>
              <a:gd name="connsiteX20" fmla="*/ 0 w 6545502"/>
              <a:gd name="connsiteY20" fmla="*/ 595382 h 3572221"/>
              <a:gd name="connsiteX0" fmla="*/ 150285 w 6695787"/>
              <a:gd name="connsiteY0" fmla="*/ 595382 h 4279164"/>
              <a:gd name="connsiteX1" fmla="*/ 745667 w 6695787"/>
              <a:gd name="connsiteY1" fmla="*/ 0 h 4279164"/>
              <a:gd name="connsiteX2" fmla="*/ 1241202 w 6695787"/>
              <a:gd name="connsiteY2" fmla="*/ 0 h 4279164"/>
              <a:gd name="connsiteX3" fmla="*/ 1241202 w 6695787"/>
              <a:gd name="connsiteY3" fmla="*/ 0 h 4279164"/>
              <a:gd name="connsiteX4" fmla="*/ 2877578 w 6695787"/>
              <a:gd name="connsiteY4" fmla="*/ 0 h 4279164"/>
              <a:gd name="connsiteX5" fmla="*/ 6100405 w 6695787"/>
              <a:gd name="connsiteY5" fmla="*/ 0 h 4279164"/>
              <a:gd name="connsiteX6" fmla="*/ 6695787 w 6695787"/>
              <a:gd name="connsiteY6" fmla="*/ 595382 h 4279164"/>
              <a:gd name="connsiteX7" fmla="*/ 6695787 w 6695787"/>
              <a:gd name="connsiteY7" fmla="*/ 2083796 h 4279164"/>
              <a:gd name="connsiteX8" fmla="*/ 6695787 w 6695787"/>
              <a:gd name="connsiteY8" fmla="*/ 2083796 h 4279164"/>
              <a:gd name="connsiteX9" fmla="*/ 6695787 w 6695787"/>
              <a:gd name="connsiteY9" fmla="*/ 2976851 h 4279164"/>
              <a:gd name="connsiteX10" fmla="*/ 6695787 w 6695787"/>
              <a:gd name="connsiteY10" fmla="*/ 2976839 h 4279164"/>
              <a:gd name="connsiteX11" fmla="*/ 6100405 w 6695787"/>
              <a:gd name="connsiteY11" fmla="*/ 3572221 h 4279164"/>
              <a:gd name="connsiteX12" fmla="*/ 2144332 w 6695787"/>
              <a:gd name="connsiteY12" fmla="*/ 3589474 h 4279164"/>
              <a:gd name="connsiteX13" fmla="*/ 0 w 6695787"/>
              <a:gd name="connsiteY13" fmla="*/ 4279164 h 4279164"/>
              <a:gd name="connsiteX14" fmla="*/ 1241202 w 6695787"/>
              <a:gd name="connsiteY14" fmla="*/ 3572221 h 4279164"/>
              <a:gd name="connsiteX15" fmla="*/ 745667 w 6695787"/>
              <a:gd name="connsiteY15" fmla="*/ 3572221 h 4279164"/>
              <a:gd name="connsiteX16" fmla="*/ 150285 w 6695787"/>
              <a:gd name="connsiteY16" fmla="*/ 2976839 h 4279164"/>
              <a:gd name="connsiteX17" fmla="*/ 150285 w 6695787"/>
              <a:gd name="connsiteY17" fmla="*/ 2976851 h 4279164"/>
              <a:gd name="connsiteX18" fmla="*/ 150285 w 6695787"/>
              <a:gd name="connsiteY18" fmla="*/ 2083796 h 4279164"/>
              <a:gd name="connsiteX19" fmla="*/ 150285 w 6695787"/>
              <a:gd name="connsiteY19" fmla="*/ 2083796 h 4279164"/>
              <a:gd name="connsiteX20" fmla="*/ 150285 w 6695787"/>
              <a:gd name="connsiteY20" fmla="*/ 595382 h 4279164"/>
              <a:gd name="connsiteX0" fmla="*/ 0 w 6545502"/>
              <a:gd name="connsiteY0" fmla="*/ 595382 h 4167020"/>
              <a:gd name="connsiteX1" fmla="*/ 595382 w 6545502"/>
              <a:gd name="connsiteY1" fmla="*/ 0 h 4167020"/>
              <a:gd name="connsiteX2" fmla="*/ 1090917 w 6545502"/>
              <a:gd name="connsiteY2" fmla="*/ 0 h 4167020"/>
              <a:gd name="connsiteX3" fmla="*/ 1090917 w 6545502"/>
              <a:gd name="connsiteY3" fmla="*/ 0 h 4167020"/>
              <a:gd name="connsiteX4" fmla="*/ 2727293 w 6545502"/>
              <a:gd name="connsiteY4" fmla="*/ 0 h 4167020"/>
              <a:gd name="connsiteX5" fmla="*/ 5950120 w 6545502"/>
              <a:gd name="connsiteY5" fmla="*/ 0 h 4167020"/>
              <a:gd name="connsiteX6" fmla="*/ 6545502 w 6545502"/>
              <a:gd name="connsiteY6" fmla="*/ 595382 h 4167020"/>
              <a:gd name="connsiteX7" fmla="*/ 6545502 w 6545502"/>
              <a:gd name="connsiteY7" fmla="*/ 2083796 h 4167020"/>
              <a:gd name="connsiteX8" fmla="*/ 6545502 w 6545502"/>
              <a:gd name="connsiteY8" fmla="*/ 2083796 h 4167020"/>
              <a:gd name="connsiteX9" fmla="*/ 6545502 w 6545502"/>
              <a:gd name="connsiteY9" fmla="*/ 2976851 h 4167020"/>
              <a:gd name="connsiteX10" fmla="*/ 6545502 w 6545502"/>
              <a:gd name="connsiteY10" fmla="*/ 2976839 h 4167020"/>
              <a:gd name="connsiteX11" fmla="*/ 5950120 w 6545502"/>
              <a:gd name="connsiteY11" fmla="*/ 3572221 h 4167020"/>
              <a:gd name="connsiteX12" fmla="*/ 1994047 w 6545502"/>
              <a:gd name="connsiteY12" fmla="*/ 3589474 h 4167020"/>
              <a:gd name="connsiteX13" fmla="*/ 125760 w 6545502"/>
              <a:gd name="connsiteY13" fmla="*/ 4167020 h 4167020"/>
              <a:gd name="connsiteX14" fmla="*/ 1090917 w 6545502"/>
              <a:gd name="connsiteY14" fmla="*/ 3572221 h 4167020"/>
              <a:gd name="connsiteX15" fmla="*/ 595382 w 6545502"/>
              <a:gd name="connsiteY15" fmla="*/ 3572221 h 4167020"/>
              <a:gd name="connsiteX16" fmla="*/ 0 w 6545502"/>
              <a:gd name="connsiteY16" fmla="*/ 2976839 h 4167020"/>
              <a:gd name="connsiteX17" fmla="*/ 0 w 6545502"/>
              <a:gd name="connsiteY17" fmla="*/ 2976851 h 4167020"/>
              <a:gd name="connsiteX18" fmla="*/ 0 w 6545502"/>
              <a:gd name="connsiteY18" fmla="*/ 2083796 h 4167020"/>
              <a:gd name="connsiteX19" fmla="*/ 0 w 6545502"/>
              <a:gd name="connsiteY19" fmla="*/ 2083796 h 4167020"/>
              <a:gd name="connsiteX20" fmla="*/ 0 w 6545502"/>
              <a:gd name="connsiteY20" fmla="*/ 595382 h 4167020"/>
              <a:gd name="connsiteX0" fmla="*/ 13855 w 6559357"/>
              <a:gd name="connsiteY0" fmla="*/ 595382 h 4083697"/>
              <a:gd name="connsiteX1" fmla="*/ 609237 w 6559357"/>
              <a:gd name="connsiteY1" fmla="*/ 0 h 4083697"/>
              <a:gd name="connsiteX2" fmla="*/ 1104772 w 6559357"/>
              <a:gd name="connsiteY2" fmla="*/ 0 h 4083697"/>
              <a:gd name="connsiteX3" fmla="*/ 1104772 w 6559357"/>
              <a:gd name="connsiteY3" fmla="*/ 0 h 4083697"/>
              <a:gd name="connsiteX4" fmla="*/ 2741148 w 6559357"/>
              <a:gd name="connsiteY4" fmla="*/ 0 h 4083697"/>
              <a:gd name="connsiteX5" fmla="*/ 5963975 w 6559357"/>
              <a:gd name="connsiteY5" fmla="*/ 0 h 4083697"/>
              <a:gd name="connsiteX6" fmla="*/ 6559357 w 6559357"/>
              <a:gd name="connsiteY6" fmla="*/ 595382 h 4083697"/>
              <a:gd name="connsiteX7" fmla="*/ 6559357 w 6559357"/>
              <a:gd name="connsiteY7" fmla="*/ 2083796 h 4083697"/>
              <a:gd name="connsiteX8" fmla="*/ 6559357 w 6559357"/>
              <a:gd name="connsiteY8" fmla="*/ 2083796 h 4083697"/>
              <a:gd name="connsiteX9" fmla="*/ 6559357 w 6559357"/>
              <a:gd name="connsiteY9" fmla="*/ 2976851 h 4083697"/>
              <a:gd name="connsiteX10" fmla="*/ 6559357 w 6559357"/>
              <a:gd name="connsiteY10" fmla="*/ 2976839 h 4083697"/>
              <a:gd name="connsiteX11" fmla="*/ 5963975 w 6559357"/>
              <a:gd name="connsiteY11" fmla="*/ 3572221 h 4083697"/>
              <a:gd name="connsiteX12" fmla="*/ 2007902 w 6559357"/>
              <a:gd name="connsiteY12" fmla="*/ 3589474 h 4083697"/>
              <a:gd name="connsiteX13" fmla="*/ 0 w 6559357"/>
              <a:gd name="connsiteY13" fmla="*/ 4083697 h 4083697"/>
              <a:gd name="connsiteX14" fmla="*/ 1104772 w 6559357"/>
              <a:gd name="connsiteY14" fmla="*/ 3572221 h 4083697"/>
              <a:gd name="connsiteX15" fmla="*/ 609237 w 6559357"/>
              <a:gd name="connsiteY15" fmla="*/ 3572221 h 4083697"/>
              <a:gd name="connsiteX16" fmla="*/ 13855 w 6559357"/>
              <a:gd name="connsiteY16" fmla="*/ 2976839 h 4083697"/>
              <a:gd name="connsiteX17" fmla="*/ 13855 w 6559357"/>
              <a:gd name="connsiteY17" fmla="*/ 2976851 h 4083697"/>
              <a:gd name="connsiteX18" fmla="*/ 13855 w 6559357"/>
              <a:gd name="connsiteY18" fmla="*/ 2083796 h 4083697"/>
              <a:gd name="connsiteX19" fmla="*/ 13855 w 6559357"/>
              <a:gd name="connsiteY19" fmla="*/ 2083796 h 4083697"/>
              <a:gd name="connsiteX20" fmla="*/ 13855 w 6559357"/>
              <a:gd name="connsiteY20" fmla="*/ 595382 h 4083697"/>
              <a:gd name="connsiteX0" fmla="*/ 0 w 6545502"/>
              <a:gd name="connsiteY0" fmla="*/ 595382 h 4000374"/>
              <a:gd name="connsiteX1" fmla="*/ 595382 w 6545502"/>
              <a:gd name="connsiteY1" fmla="*/ 0 h 4000374"/>
              <a:gd name="connsiteX2" fmla="*/ 1090917 w 6545502"/>
              <a:gd name="connsiteY2" fmla="*/ 0 h 4000374"/>
              <a:gd name="connsiteX3" fmla="*/ 1090917 w 6545502"/>
              <a:gd name="connsiteY3" fmla="*/ 0 h 4000374"/>
              <a:gd name="connsiteX4" fmla="*/ 2727293 w 6545502"/>
              <a:gd name="connsiteY4" fmla="*/ 0 h 4000374"/>
              <a:gd name="connsiteX5" fmla="*/ 5950120 w 6545502"/>
              <a:gd name="connsiteY5" fmla="*/ 0 h 4000374"/>
              <a:gd name="connsiteX6" fmla="*/ 6545502 w 6545502"/>
              <a:gd name="connsiteY6" fmla="*/ 595382 h 4000374"/>
              <a:gd name="connsiteX7" fmla="*/ 6545502 w 6545502"/>
              <a:gd name="connsiteY7" fmla="*/ 2083796 h 4000374"/>
              <a:gd name="connsiteX8" fmla="*/ 6545502 w 6545502"/>
              <a:gd name="connsiteY8" fmla="*/ 2083796 h 4000374"/>
              <a:gd name="connsiteX9" fmla="*/ 6545502 w 6545502"/>
              <a:gd name="connsiteY9" fmla="*/ 2976851 h 4000374"/>
              <a:gd name="connsiteX10" fmla="*/ 6545502 w 6545502"/>
              <a:gd name="connsiteY10" fmla="*/ 2976839 h 4000374"/>
              <a:gd name="connsiteX11" fmla="*/ 5950120 w 6545502"/>
              <a:gd name="connsiteY11" fmla="*/ 3572221 h 4000374"/>
              <a:gd name="connsiteX12" fmla="*/ 1994047 w 6545502"/>
              <a:gd name="connsiteY12" fmla="*/ 3589474 h 4000374"/>
              <a:gd name="connsiteX13" fmla="*/ 101123 w 6545502"/>
              <a:gd name="connsiteY13" fmla="*/ 4000374 h 4000374"/>
              <a:gd name="connsiteX14" fmla="*/ 1090917 w 6545502"/>
              <a:gd name="connsiteY14" fmla="*/ 3572221 h 4000374"/>
              <a:gd name="connsiteX15" fmla="*/ 595382 w 6545502"/>
              <a:gd name="connsiteY15" fmla="*/ 3572221 h 4000374"/>
              <a:gd name="connsiteX16" fmla="*/ 0 w 6545502"/>
              <a:gd name="connsiteY16" fmla="*/ 2976839 h 4000374"/>
              <a:gd name="connsiteX17" fmla="*/ 0 w 6545502"/>
              <a:gd name="connsiteY17" fmla="*/ 2976851 h 4000374"/>
              <a:gd name="connsiteX18" fmla="*/ 0 w 6545502"/>
              <a:gd name="connsiteY18" fmla="*/ 2083796 h 4000374"/>
              <a:gd name="connsiteX19" fmla="*/ 0 w 6545502"/>
              <a:gd name="connsiteY19" fmla="*/ 2083796 h 4000374"/>
              <a:gd name="connsiteX20" fmla="*/ 0 w 6545502"/>
              <a:gd name="connsiteY20" fmla="*/ 595382 h 4000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45502" h="4000374">
                <a:moveTo>
                  <a:pt x="0" y="595382"/>
                </a:moveTo>
                <a:cubicBezTo>
                  <a:pt x="0" y="266562"/>
                  <a:pt x="266562" y="0"/>
                  <a:pt x="595382" y="0"/>
                </a:cubicBezTo>
                <a:lnTo>
                  <a:pt x="1090917" y="0"/>
                </a:lnTo>
                <a:lnTo>
                  <a:pt x="1090917" y="0"/>
                </a:lnTo>
                <a:lnTo>
                  <a:pt x="2727293" y="0"/>
                </a:lnTo>
                <a:lnTo>
                  <a:pt x="5950120" y="0"/>
                </a:lnTo>
                <a:cubicBezTo>
                  <a:pt x="6278940" y="0"/>
                  <a:pt x="6545502" y="266562"/>
                  <a:pt x="6545502" y="595382"/>
                </a:cubicBezTo>
                <a:lnTo>
                  <a:pt x="6545502" y="2083796"/>
                </a:lnTo>
                <a:lnTo>
                  <a:pt x="6545502" y="2083796"/>
                </a:lnTo>
                <a:lnTo>
                  <a:pt x="6545502" y="2976851"/>
                </a:lnTo>
                <a:lnTo>
                  <a:pt x="6545502" y="2976839"/>
                </a:lnTo>
                <a:cubicBezTo>
                  <a:pt x="6545502" y="3305659"/>
                  <a:pt x="6278940" y="3572221"/>
                  <a:pt x="5950120" y="3572221"/>
                </a:cubicBezTo>
                <a:lnTo>
                  <a:pt x="1994047" y="3589474"/>
                </a:lnTo>
                <a:lnTo>
                  <a:pt x="101123" y="4000374"/>
                </a:lnTo>
                <a:lnTo>
                  <a:pt x="1090917" y="3572221"/>
                </a:lnTo>
                <a:lnTo>
                  <a:pt x="595382" y="3572221"/>
                </a:lnTo>
                <a:cubicBezTo>
                  <a:pt x="266562" y="3572221"/>
                  <a:pt x="0" y="3305659"/>
                  <a:pt x="0" y="2976839"/>
                </a:cubicBezTo>
                <a:lnTo>
                  <a:pt x="0" y="2976851"/>
                </a:lnTo>
                <a:lnTo>
                  <a:pt x="0" y="2083796"/>
                </a:lnTo>
                <a:lnTo>
                  <a:pt x="0" y="2083796"/>
                </a:lnTo>
                <a:lnTo>
                  <a:pt x="0" y="595382"/>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982028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10315575" y="6499211"/>
            <a:ext cx="1863845" cy="400110"/>
          </a:xfrm>
          <a:prstGeom prst="rect">
            <a:avLst/>
          </a:prstGeom>
          <a:noFill/>
        </p:spPr>
        <p:txBody>
          <a:bodyPr wrap="square" rtlCol="0">
            <a:spAutoFit/>
          </a:bodyPr>
          <a:lstStyle/>
          <a:p>
            <a:r>
              <a:rPr kumimoji="1" lang="en-US" altLang="ja-JP" sz="2000" dirty="0" smtClean="0">
                <a:solidFill>
                  <a:srgbClr val="C00000"/>
                </a:solidFill>
              </a:rPr>
              <a:t>RC</a:t>
            </a:r>
            <a:r>
              <a:rPr kumimoji="1" lang="ja-JP" altLang="en-US" sz="2000" dirty="0" smtClean="0">
                <a:solidFill>
                  <a:srgbClr val="C00000"/>
                </a:solidFill>
              </a:rPr>
              <a:t> </a:t>
            </a:r>
            <a:r>
              <a:rPr kumimoji="1" lang="en-US" altLang="ja-JP" sz="2000" dirty="0" smtClean="0">
                <a:solidFill>
                  <a:srgbClr val="C00000"/>
                </a:solidFill>
              </a:rPr>
              <a:t>Solution</a:t>
            </a:r>
            <a:r>
              <a:rPr kumimoji="1" lang="ja-JP" altLang="en-US" sz="2000" dirty="0" smtClean="0">
                <a:solidFill>
                  <a:srgbClr val="C00000"/>
                </a:solidFill>
              </a:rPr>
              <a:t> </a:t>
            </a:r>
            <a:r>
              <a:rPr kumimoji="1" lang="en-US" altLang="ja-JP" sz="2000" dirty="0" smtClean="0">
                <a:solidFill>
                  <a:srgbClr val="C00000"/>
                </a:solidFill>
              </a:rPr>
              <a:t>Co.</a:t>
            </a:r>
            <a:endParaRPr kumimoji="1" lang="ja-JP" altLang="en-US" sz="2000" dirty="0">
              <a:solidFill>
                <a:srgbClr val="C00000"/>
              </a:solidFill>
            </a:endParaRPr>
          </a:p>
        </p:txBody>
      </p:sp>
      <p:sp>
        <p:nvSpPr>
          <p:cNvPr id="16" name="正方形/長方形 15"/>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15" name="正方形/長方形 14"/>
          <p:cNvSpPr/>
          <p:nvPr/>
        </p:nvSpPr>
        <p:spPr>
          <a:xfrm>
            <a:off x="3980891" y="2249188"/>
            <a:ext cx="7589786" cy="3416320"/>
          </a:xfrm>
          <a:prstGeom prst="rect">
            <a:avLst/>
          </a:prstGeom>
        </p:spPr>
        <p:txBody>
          <a:bodyPr wrap="square">
            <a:spAutoFit/>
          </a:bodyPr>
          <a:lstStyle/>
          <a:p>
            <a:r>
              <a:rPr lang="ja-JP" altLang="en-US" sz="2400" dirty="0">
                <a:solidFill>
                  <a:srgbClr val="605E5E"/>
                </a:solidFill>
                <a:latin typeface="メイリオ" panose="020B0604030504040204" pitchFamily="50" charset="-128"/>
                <a:ea typeface="メイリオ" panose="020B0604030504040204" pitchFamily="50" charset="-128"/>
              </a:rPr>
              <a:t>大きなゆれが到達する数秒～数十秒前にすばやく地震発生の情報をお知らせします。推定震度、予想到達時間、震源地、地震規模（マグニチュード）、推定最大震度をひと目で確認できます。予想到達時間はカウントダウンでお知らせし、同時に「揺れがおさまるまで身を守ってください」など地震規模に応じて最適なメッセージを表示します。ゆれくるコールからの通知により、身を守る準備や心構えができ、被害の軽減につながります。</a:t>
            </a:r>
            <a:endParaRPr lang="ja-JP" altLang="en-US" sz="2400" dirty="0"/>
          </a:p>
        </p:txBody>
      </p:sp>
      <p:sp>
        <p:nvSpPr>
          <p:cNvPr id="18" name="正方形/長方形 17"/>
          <p:cNvSpPr/>
          <p:nvPr/>
        </p:nvSpPr>
        <p:spPr>
          <a:xfrm>
            <a:off x="3993185" y="1429446"/>
            <a:ext cx="7879080" cy="707886"/>
          </a:xfrm>
          <a:prstGeom prst="rect">
            <a:avLst/>
          </a:prstGeom>
        </p:spPr>
        <p:txBody>
          <a:bodyPr wrap="none">
            <a:spAutoFit/>
          </a:bodyPr>
          <a:lstStyle/>
          <a:p>
            <a:r>
              <a:rPr lang="ja-JP" altLang="en-US" sz="4000" b="1" dirty="0">
                <a:solidFill>
                  <a:srgbClr val="605E5E"/>
                </a:solidFill>
                <a:latin typeface="メイリオ" panose="020B0604030504040204" pitchFamily="50" charset="-128"/>
                <a:ea typeface="メイリオ" panose="020B0604030504040204" pitchFamily="50" charset="-128"/>
              </a:rPr>
              <a:t>ひと目でわかる</a:t>
            </a:r>
            <a:r>
              <a:rPr lang="ja-JP" altLang="en-US" sz="4000" b="1" dirty="0">
                <a:solidFill>
                  <a:srgbClr val="A4222A"/>
                </a:solidFill>
                <a:latin typeface="メイリオ" panose="020B0604030504040204" pitchFamily="50" charset="-128"/>
                <a:ea typeface="メイリオ" panose="020B0604030504040204" pitchFamily="50" charset="-128"/>
              </a:rPr>
              <a:t>「緊急地震速報」</a:t>
            </a:r>
            <a:endParaRPr lang="ja-JP" altLang="en-US" sz="4000" dirty="0"/>
          </a:p>
        </p:txBody>
      </p:sp>
      <p:pic>
        <p:nvPicPr>
          <p:cNvPr id="19" name="図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165" y="728700"/>
            <a:ext cx="2561466" cy="5068623"/>
          </a:xfrm>
          <a:prstGeom prst="rect">
            <a:avLst/>
          </a:prstGeom>
        </p:spPr>
      </p:pic>
      <p:sp>
        <p:nvSpPr>
          <p:cNvPr id="20" name="正方形/長方形 19"/>
          <p:cNvSpPr/>
          <p:nvPr/>
        </p:nvSpPr>
        <p:spPr>
          <a:xfrm>
            <a:off x="1442610" y="1618412"/>
            <a:ext cx="180020" cy="230712"/>
          </a:xfrm>
          <a:prstGeom prst="rect">
            <a:avLst/>
          </a:prstGeom>
          <a:solidFill>
            <a:srgbClr val="FDFD2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1">
                  <a:lumMod val="75000"/>
                  <a:lumOff val="25000"/>
                </a:schemeClr>
              </a:solidFill>
              <a:latin typeface="みんなの文字ゴStd R" pitchFamily="34" charset="-128"/>
              <a:ea typeface="みんなの文字ゴStd R" pitchFamily="34" charset="-128"/>
            </a:endParaRPr>
          </a:p>
        </p:txBody>
      </p:sp>
      <p:pic>
        <p:nvPicPr>
          <p:cNvPr id="21" name="図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2610" y="1693734"/>
            <a:ext cx="139093" cy="139093"/>
          </a:xfrm>
          <a:prstGeom prst="rect">
            <a:avLst/>
          </a:prstGeom>
        </p:spPr>
      </p:pic>
    </p:spTree>
    <p:extLst>
      <p:ext uri="{BB962C8B-B14F-4D97-AF65-F5344CB8AC3E}">
        <p14:creationId xmlns:p14="http://schemas.microsoft.com/office/powerpoint/2010/main" val="40365434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10315575" y="6499211"/>
            <a:ext cx="1863845" cy="400110"/>
          </a:xfrm>
          <a:prstGeom prst="rect">
            <a:avLst/>
          </a:prstGeom>
          <a:noFill/>
        </p:spPr>
        <p:txBody>
          <a:bodyPr wrap="square" rtlCol="0">
            <a:spAutoFit/>
          </a:bodyPr>
          <a:lstStyle/>
          <a:p>
            <a:r>
              <a:rPr kumimoji="1" lang="en-US" altLang="ja-JP" sz="2000" dirty="0" smtClean="0">
                <a:solidFill>
                  <a:srgbClr val="C00000"/>
                </a:solidFill>
              </a:rPr>
              <a:t>RC</a:t>
            </a:r>
            <a:r>
              <a:rPr kumimoji="1" lang="ja-JP" altLang="en-US" sz="2000" dirty="0" smtClean="0">
                <a:solidFill>
                  <a:srgbClr val="C00000"/>
                </a:solidFill>
              </a:rPr>
              <a:t> </a:t>
            </a:r>
            <a:r>
              <a:rPr kumimoji="1" lang="en-US" altLang="ja-JP" sz="2000" dirty="0" smtClean="0">
                <a:solidFill>
                  <a:srgbClr val="C00000"/>
                </a:solidFill>
              </a:rPr>
              <a:t>Solution</a:t>
            </a:r>
            <a:r>
              <a:rPr kumimoji="1" lang="ja-JP" altLang="en-US" sz="2000" dirty="0" smtClean="0">
                <a:solidFill>
                  <a:srgbClr val="C00000"/>
                </a:solidFill>
              </a:rPr>
              <a:t> </a:t>
            </a:r>
            <a:r>
              <a:rPr kumimoji="1" lang="en-US" altLang="ja-JP" sz="2000" dirty="0" smtClean="0">
                <a:solidFill>
                  <a:srgbClr val="C00000"/>
                </a:solidFill>
              </a:rPr>
              <a:t>Co.</a:t>
            </a:r>
            <a:endParaRPr kumimoji="1" lang="ja-JP" altLang="en-US" sz="2000" dirty="0">
              <a:solidFill>
                <a:srgbClr val="C00000"/>
              </a:solidFill>
            </a:endParaRPr>
          </a:p>
        </p:txBody>
      </p:sp>
      <p:sp>
        <p:nvSpPr>
          <p:cNvPr id="16" name="正方形/長方形 15"/>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10" name="正方形/長方形 9"/>
          <p:cNvSpPr/>
          <p:nvPr/>
        </p:nvSpPr>
        <p:spPr>
          <a:xfrm>
            <a:off x="3980891" y="2202296"/>
            <a:ext cx="7671847" cy="3416320"/>
          </a:xfrm>
          <a:prstGeom prst="rect">
            <a:avLst/>
          </a:prstGeom>
        </p:spPr>
        <p:txBody>
          <a:bodyPr wrap="square">
            <a:spAutoFit/>
          </a:bodyPr>
          <a:lstStyle/>
          <a:p>
            <a:pPr fontAlgn="base"/>
            <a:r>
              <a:rPr lang="ja-JP" altLang="en-US" sz="2400" dirty="0">
                <a:solidFill>
                  <a:srgbClr val="605E5E"/>
                </a:solidFill>
                <a:latin typeface="メイリオ" panose="020B0604030504040204" pitchFamily="50" charset="-128"/>
                <a:ea typeface="メイリオ" panose="020B0604030504040204" pitchFamily="50" charset="-128"/>
              </a:rPr>
              <a:t>設定した地点の推定震度を地図上に表示することで、地震の規模や範囲を利用者が自由に確認できるようになりました。震度マップを拡大・縮小したり、範囲を変えてみると、身のまわりで地震がどう広がっているか直感的に理解することができます。</a:t>
            </a:r>
          </a:p>
          <a:p>
            <a:pPr fontAlgn="base"/>
            <a:r>
              <a:rPr lang="ja-JP" altLang="en-US" sz="2400" dirty="0">
                <a:solidFill>
                  <a:srgbClr val="605E5E"/>
                </a:solidFill>
                <a:latin typeface="メイリオ" panose="020B0604030504040204" pitchFamily="50" charset="-128"/>
                <a:ea typeface="メイリオ" panose="020B0604030504040204" pitchFamily="50" charset="-128"/>
              </a:rPr>
              <a:t>なお緊急地震速報は</a:t>
            </a:r>
            <a:r>
              <a:rPr lang="en-US" altLang="ja-JP" sz="2400" dirty="0">
                <a:solidFill>
                  <a:srgbClr val="605E5E"/>
                </a:solidFill>
                <a:latin typeface="メイリオ" panose="020B0604030504040204" pitchFamily="50" charset="-128"/>
                <a:ea typeface="メイリオ" panose="020B0604030504040204" pitchFamily="50" charset="-128"/>
              </a:rPr>
              <a:t>1</a:t>
            </a:r>
            <a:r>
              <a:rPr lang="ja-JP" altLang="en-US" sz="2400" dirty="0">
                <a:solidFill>
                  <a:srgbClr val="605E5E"/>
                </a:solidFill>
                <a:latin typeface="メイリオ" panose="020B0604030504040204" pitchFamily="50" charset="-128"/>
                <a:ea typeface="メイリオ" panose="020B0604030504040204" pitchFamily="50" charset="-128"/>
              </a:rPr>
              <a:t>回の地震で複数回発表され、その都度精度が高まります。この震度マップでも最新の推定震度を表示し続けているため、より信頼性の高い情報を提供します。</a:t>
            </a:r>
            <a:endParaRPr lang="ja-JP" altLang="en-US" sz="2400" b="0" i="0" dirty="0">
              <a:solidFill>
                <a:srgbClr val="605E5E"/>
              </a:solidFill>
              <a:effectLst/>
              <a:latin typeface="メイリオ" panose="020B0604030504040204" pitchFamily="50" charset="-128"/>
              <a:ea typeface="メイリオ" panose="020B0604030504040204" pitchFamily="50" charset="-128"/>
            </a:endParaRPr>
          </a:p>
        </p:txBody>
      </p:sp>
      <p:sp>
        <p:nvSpPr>
          <p:cNvPr id="11" name="正方形/長方形 10"/>
          <p:cNvSpPr/>
          <p:nvPr/>
        </p:nvSpPr>
        <p:spPr>
          <a:xfrm>
            <a:off x="3993185" y="737789"/>
            <a:ext cx="6853158" cy="1323439"/>
          </a:xfrm>
          <a:prstGeom prst="rect">
            <a:avLst/>
          </a:prstGeom>
        </p:spPr>
        <p:txBody>
          <a:bodyPr wrap="none">
            <a:spAutoFit/>
          </a:bodyPr>
          <a:lstStyle/>
          <a:p>
            <a:r>
              <a:rPr lang="ja-JP" altLang="en-US" sz="4000" b="1" dirty="0">
                <a:solidFill>
                  <a:srgbClr val="605E5E"/>
                </a:solidFill>
                <a:latin typeface="メイリオ" panose="020B0604030504040204" pitchFamily="50" charset="-128"/>
                <a:ea typeface="メイリオ" panose="020B0604030504040204" pitchFamily="50" charset="-128"/>
              </a:rPr>
              <a:t>身のまわりの安全を</a:t>
            </a:r>
            <a:r>
              <a:rPr lang="ja-JP" altLang="en-US" sz="4000" b="1" dirty="0" smtClean="0">
                <a:solidFill>
                  <a:srgbClr val="605E5E"/>
                </a:solidFill>
                <a:latin typeface="メイリオ" panose="020B0604030504040204" pitchFamily="50" charset="-128"/>
                <a:ea typeface="メイリオ" panose="020B0604030504040204" pitchFamily="50" charset="-128"/>
              </a:rPr>
              <a:t>確かめる</a:t>
            </a:r>
            <a:endParaRPr lang="en-US" altLang="ja-JP" sz="4000" b="1" dirty="0" smtClean="0">
              <a:solidFill>
                <a:srgbClr val="605E5E"/>
              </a:solidFill>
              <a:latin typeface="メイリオ" panose="020B0604030504040204" pitchFamily="50" charset="-128"/>
              <a:ea typeface="メイリオ" panose="020B0604030504040204" pitchFamily="50" charset="-128"/>
            </a:endParaRPr>
          </a:p>
          <a:p>
            <a:r>
              <a:rPr lang="ja-JP" altLang="en-US" sz="4000" b="1" dirty="0" smtClean="0">
                <a:solidFill>
                  <a:srgbClr val="A4222A"/>
                </a:solidFill>
                <a:latin typeface="メイリオ" panose="020B0604030504040204" pitchFamily="50" charset="-128"/>
                <a:ea typeface="メイリオ" panose="020B0604030504040204" pitchFamily="50" charset="-128"/>
              </a:rPr>
              <a:t>「</a:t>
            </a:r>
            <a:r>
              <a:rPr lang="ja-JP" altLang="en-US" sz="4000" b="1" dirty="0">
                <a:solidFill>
                  <a:srgbClr val="A4222A"/>
                </a:solidFill>
                <a:latin typeface="メイリオ" panose="020B0604030504040204" pitchFamily="50" charset="-128"/>
                <a:ea typeface="メイリオ" panose="020B0604030504040204" pitchFamily="50" charset="-128"/>
              </a:rPr>
              <a:t>震度マップ」</a:t>
            </a:r>
            <a:endParaRPr lang="ja-JP" altLang="en-US" sz="4000" dirty="0"/>
          </a:p>
        </p:txBody>
      </p:sp>
      <p:pic>
        <p:nvPicPr>
          <p:cNvPr id="12" name="図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165" y="709210"/>
            <a:ext cx="2581163" cy="5107601"/>
          </a:xfrm>
          <a:prstGeom prst="rect">
            <a:avLst/>
          </a:prstGeom>
        </p:spPr>
      </p:pic>
      <p:sp>
        <p:nvSpPr>
          <p:cNvPr id="13" name="正方形/長方形 12"/>
          <p:cNvSpPr/>
          <p:nvPr/>
        </p:nvSpPr>
        <p:spPr>
          <a:xfrm>
            <a:off x="1442610" y="1592796"/>
            <a:ext cx="180020" cy="230712"/>
          </a:xfrm>
          <a:prstGeom prst="rect">
            <a:avLst/>
          </a:prstGeom>
          <a:solidFill>
            <a:srgbClr val="FDFD2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1">
                  <a:lumMod val="75000"/>
                  <a:lumOff val="25000"/>
                </a:schemeClr>
              </a:solidFill>
              <a:latin typeface="みんなの文字ゴStd R" pitchFamily="34" charset="-128"/>
              <a:ea typeface="みんなの文字ゴStd R" pitchFamily="34" charset="-128"/>
            </a:endParaRPr>
          </a:p>
        </p:txBody>
      </p:sp>
      <p:pic>
        <p:nvPicPr>
          <p:cNvPr id="22" name="図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2610" y="1668118"/>
            <a:ext cx="139093" cy="139093"/>
          </a:xfrm>
          <a:prstGeom prst="rect">
            <a:avLst/>
          </a:prstGeom>
        </p:spPr>
      </p:pic>
    </p:spTree>
    <p:extLst>
      <p:ext uri="{BB962C8B-B14F-4D97-AF65-F5344CB8AC3E}">
        <p14:creationId xmlns:p14="http://schemas.microsoft.com/office/powerpoint/2010/main" val="22002005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10315575" y="6499211"/>
            <a:ext cx="1863845" cy="400110"/>
          </a:xfrm>
          <a:prstGeom prst="rect">
            <a:avLst/>
          </a:prstGeom>
          <a:noFill/>
        </p:spPr>
        <p:txBody>
          <a:bodyPr wrap="square" rtlCol="0">
            <a:spAutoFit/>
          </a:bodyPr>
          <a:lstStyle/>
          <a:p>
            <a:r>
              <a:rPr kumimoji="1" lang="en-US" altLang="ja-JP" sz="2000" dirty="0" smtClean="0">
                <a:solidFill>
                  <a:srgbClr val="C00000"/>
                </a:solidFill>
              </a:rPr>
              <a:t>RC</a:t>
            </a:r>
            <a:r>
              <a:rPr kumimoji="1" lang="ja-JP" altLang="en-US" sz="2000" dirty="0" smtClean="0">
                <a:solidFill>
                  <a:srgbClr val="C00000"/>
                </a:solidFill>
              </a:rPr>
              <a:t> </a:t>
            </a:r>
            <a:r>
              <a:rPr kumimoji="1" lang="en-US" altLang="ja-JP" sz="2000" dirty="0" smtClean="0">
                <a:solidFill>
                  <a:srgbClr val="C00000"/>
                </a:solidFill>
              </a:rPr>
              <a:t>Solution</a:t>
            </a:r>
            <a:r>
              <a:rPr kumimoji="1" lang="ja-JP" altLang="en-US" sz="2000" dirty="0" smtClean="0">
                <a:solidFill>
                  <a:srgbClr val="C00000"/>
                </a:solidFill>
              </a:rPr>
              <a:t> </a:t>
            </a:r>
            <a:r>
              <a:rPr kumimoji="1" lang="en-US" altLang="ja-JP" sz="2000" dirty="0" smtClean="0">
                <a:solidFill>
                  <a:srgbClr val="C00000"/>
                </a:solidFill>
              </a:rPr>
              <a:t>Co.</a:t>
            </a:r>
            <a:endParaRPr kumimoji="1" lang="ja-JP" altLang="en-US" sz="2000" dirty="0">
              <a:solidFill>
                <a:srgbClr val="C00000"/>
              </a:solidFill>
            </a:endParaRPr>
          </a:p>
        </p:txBody>
      </p:sp>
      <p:sp>
        <p:nvSpPr>
          <p:cNvPr id="16" name="正方形/長方形 15"/>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10" name="正方形/長方形 9"/>
          <p:cNvSpPr/>
          <p:nvPr/>
        </p:nvSpPr>
        <p:spPr>
          <a:xfrm>
            <a:off x="3980891" y="2729831"/>
            <a:ext cx="7279185" cy="2677656"/>
          </a:xfrm>
          <a:prstGeom prst="rect">
            <a:avLst/>
          </a:prstGeom>
        </p:spPr>
        <p:txBody>
          <a:bodyPr wrap="square">
            <a:spAutoFit/>
          </a:bodyPr>
          <a:lstStyle/>
          <a:p>
            <a:pPr fontAlgn="base"/>
            <a:r>
              <a:rPr lang="ja-JP" altLang="en-US" sz="2400" dirty="0">
                <a:solidFill>
                  <a:srgbClr val="605E5E"/>
                </a:solidFill>
                <a:latin typeface="メイリオ" panose="020B0604030504040204" pitchFamily="50" charset="-128"/>
                <a:ea typeface="メイリオ" panose="020B0604030504040204" pitchFamily="50" charset="-128"/>
              </a:rPr>
              <a:t>利用者が体感した「ゆれ」を地図上で共有できる機能です。「ゆれたかも？」や「けっこうゆれた」など</a:t>
            </a:r>
            <a:r>
              <a:rPr lang="en-US" altLang="ja-JP" sz="2400" dirty="0">
                <a:solidFill>
                  <a:srgbClr val="605E5E"/>
                </a:solidFill>
                <a:latin typeface="メイリオ" panose="020B0604030504040204" pitchFamily="50" charset="-128"/>
                <a:ea typeface="メイリオ" panose="020B0604030504040204" pitchFamily="50" charset="-128"/>
              </a:rPr>
              <a:t>5</a:t>
            </a:r>
            <a:r>
              <a:rPr lang="ja-JP" altLang="en-US" sz="2400" dirty="0">
                <a:solidFill>
                  <a:srgbClr val="605E5E"/>
                </a:solidFill>
                <a:latin typeface="メイリオ" panose="020B0604030504040204" pitchFamily="50" charset="-128"/>
                <a:ea typeface="メイリオ" panose="020B0604030504040204" pitchFamily="50" charset="-128"/>
              </a:rPr>
              <a:t>段階のアイコンと、コメントを投稿できます。</a:t>
            </a:r>
          </a:p>
          <a:p>
            <a:pPr fontAlgn="base"/>
            <a:r>
              <a:rPr lang="ja-JP" altLang="en-US" sz="2400" dirty="0">
                <a:solidFill>
                  <a:srgbClr val="605E5E"/>
                </a:solidFill>
                <a:latin typeface="メイリオ" panose="020B0604030504040204" pitchFamily="50" charset="-128"/>
                <a:ea typeface="メイリオ" panose="020B0604030504040204" pitchFamily="50" charset="-128"/>
              </a:rPr>
              <a:t>実際の震度と体感した震度は、利用者のいる環境によって変化すると思われます。「ゆれ体感」への投稿を集めることで、高層ビルなどでの防災対策に役立つと考えます。</a:t>
            </a:r>
            <a:endParaRPr lang="ja-JP" altLang="en-US" sz="2400" b="0" i="0" dirty="0">
              <a:solidFill>
                <a:srgbClr val="605E5E"/>
              </a:solidFill>
              <a:effectLst/>
              <a:latin typeface="メイリオ" panose="020B0604030504040204" pitchFamily="50" charset="-128"/>
              <a:ea typeface="メイリオ" panose="020B0604030504040204" pitchFamily="50" charset="-128"/>
            </a:endParaRPr>
          </a:p>
        </p:txBody>
      </p:sp>
      <p:sp>
        <p:nvSpPr>
          <p:cNvPr id="11" name="正方形/長方形 10"/>
          <p:cNvSpPr/>
          <p:nvPr/>
        </p:nvSpPr>
        <p:spPr>
          <a:xfrm>
            <a:off x="3993185" y="1124648"/>
            <a:ext cx="6853158" cy="1323439"/>
          </a:xfrm>
          <a:prstGeom prst="rect">
            <a:avLst/>
          </a:prstGeom>
        </p:spPr>
        <p:txBody>
          <a:bodyPr wrap="none">
            <a:spAutoFit/>
          </a:bodyPr>
          <a:lstStyle/>
          <a:p>
            <a:r>
              <a:rPr lang="ja-JP" altLang="en-US" sz="4000" b="1" dirty="0">
                <a:solidFill>
                  <a:srgbClr val="605E5E"/>
                </a:solidFill>
                <a:latin typeface="メイリオ" panose="020B0604030504040204" pitchFamily="50" charset="-128"/>
                <a:ea typeface="メイリオ" panose="020B0604030504040204" pitchFamily="50" charset="-128"/>
              </a:rPr>
              <a:t>体感した震度をみんなで</a:t>
            </a:r>
            <a:r>
              <a:rPr lang="ja-JP" altLang="en-US" sz="4000" b="1" dirty="0" smtClean="0">
                <a:solidFill>
                  <a:srgbClr val="605E5E"/>
                </a:solidFill>
                <a:latin typeface="メイリオ" panose="020B0604030504040204" pitchFamily="50" charset="-128"/>
                <a:ea typeface="メイリオ" panose="020B0604030504040204" pitchFamily="50" charset="-128"/>
              </a:rPr>
              <a:t>共有</a:t>
            </a:r>
            <a:endParaRPr lang="en-US" altLang="ja-JP" sz="4000" b="1" dirty="0" smtClean="0">
              <a:solidFill>
                <a:srgbClr val="605E5E"/>
              </a:solidFill>
              <a:latin typeface="メイリオ" panose="020B0604030504040204" pitchFamily="50" charset="-128"/>
              <a:ea typeface="メイリオ" panose="020B0604030504040204" pitchFamily="50" charset="-128"/>
            </a:endParaRPr>
          </a:p>
          <a:p>
            <a:r>
              <a:rPr lang="ja-JP" altLang="en-US" sz="4000" b="1" dirty="0" smtClean="0">
                <a:solidFill>
                  <a:srgbClr val="A4222A"/>
                </a:solidFill>
                <a:latin typeface="メイリオ" panose="020B0604030504040204" pitchFamily="50" charset="-128"/>
                <a:ea typeface="メイリオ" panose="020B0604030504040204" pitchFamily="50" charset="-128"/>
              </a:rPr>
              <a:t>「</a:t>
            </a:r>
            <a:r>
              <a:rPr lang="ja-JP" altLang="en-US" sz="4000" b="1" dirty="0">
                <a:solidFill>
                  <a:srgbClr val="A4222A"/>
                </a:solidFill>
                <a:latin typeface="メイリオ" panose="020B0604030504040204" pitchFamily="50" charset="-128"/>
                <a:ea typeface="メイリオ" panose="020B0604030504040204" pitchFamily="50" charset="-128"/>
              </a:rPr>
              <a:t>ゆれ体感」</a:t>
            </a:r>
            <a:endParaRPr lang="ja-JP" altLang="en-US" sz="4000" dirty="0"/>
          </a:p>
        </p:txBody>
      </p:sp>
      <p:pic>
        <p:nvPicPr>
          <p:cNvPr id="12" name="図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64" y="770112"/>
            <a:ext cx="2544550" cy="5035152"/>
          </a:xfrm>
          <a:prstGeom prst="rect">
            <a:avLst/>
          </a:prstGeom>
        </p:spPr>
      </p:pic>
      <p:sp>
        <p:nvSpPr>
          <p:cNvPr id="13" name="正方形/長方形 12"/>
          <p:cNvSpPr/>
          <p:nvPr/>
        </p:nvSpPr>
        <p:spPr>
          <a:xfrm>
            <a:off x="1442610" y="1650116"/>
            <a:ext cx="180020" cy="230712"/>
          </a:xfrm>
          <a:prstGeom prst="rect">
            <a:avLst/>
          </a:prstGeom>
          <a:solidFill>
            <a:srgbClr val="FDFD2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1">
                  <a:lumMod val="75000"/>
                  <a:lumOff val="25000"/>
                </a:schemeClr>
              </a:solidFill>
              <a:latin typeface="みんなの文字ゴStd R" pitchFamily="34" charset="-128"/>
              <a:ea typeface="みんなの文字ゴStd R" pitchFamily="34" charset="-128"/>
            </a:endParaRPr>
          </a:p>
        </p:txBody>
      </p:sp>
      <p:pic>
        <p:nvPicPr>
          <p:cNvPr id="22" name="図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2610" y="1725438"/>
            <a:ext cx="139093" cy="139093"/>
          </a:xfrm>
          <a:prstGeom prst="rect">
            <a:avLst/>
          </a:prstGeom>
        </p:spPr>
      </p:pic>
    </p:spTree>
    <p:extLst>
      <p:ext uri="{BB962C8B-B14F-4D97-AF65-F5344CB8AC3E}">
        <p14:creationId xmlns:p14="http://schemas.microsoft.com/office/powerpoint/2010/main" val="28404124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10315575" y="6499211"/>
            <a:ext cx="1863845" cy="400110"/>
          </a:xfrm>
          <a:prstGeom prst="rect">
            <a:avLst/>
          </a:prstGeom>
          <a:noFill/>
        </p:spPr>
        <p:txBody>
          <a:bodyPr wrap="square" rtlCol="0">
            <a:spAutoFit/>
          </a:bodyPr>
          <a:lstStyle/>
          <a:p>
            <a:r>
              <a:rPr kumimoji="1" lang="en-US" altLang="ja-JP" sz="2000" dirty="0" smtClean="0">
                <a:solidFill>
                  <a:srgbClr val="C00000"/>
                </a:solidFill>
              </a:rPr>
              <a:t>RC</a:t>
            </a:r>
            <a:r>
              <a:rPr kumimoji="1" lang="ja-JP" altLang="en-US" sz="2000" dirty="0" smtClean="0">
                <a:solidFill>
                  <a:srgbClr val="C00000"/>
                </a:solidFill>
              </a:rPr>
              <a:t> </a:t>
            </a:r>
            <a:r>
              <a:rPr kumimoji="1" lang="en-US" altLang="ja-JP" sz="2000" dirty="0" smtClean="0">
                <a:solidFill>
                  <a:srgbClr val="C00000"/>
                </a:solidFill>
              </a:rPr>
              <a:t>Solution</a:t>
            </a:r>
            <a:r>
              <a:rPr kumimoji="1" lang="ja-JP" altLang="en-US" sz="2000" dirty="0" smtClean="0">
                <a:solidFill>
                  <a:srgbClr val="C00000"/>
                </a:solidFill>
              </a:rPr>
              <a:t> </a:t>
            </a:r>
            <a:r>
              <a:rPr kumimoji="1" lang="en-US" altLang="ja-JP" sz="2000" dirty="0" smtClean="0">
                <a:solidFill>
                  <a:srgbClr val="C00000"/>
                </a:solidFill>
              </a:rPr>
              <a:t>Co.</a:t>
            </a:r>
            <a:endParaRPr kumimoji="1" lang="ja-JP" altLang="en-US" sz="2000" dirty="0">
              <a:solidFill>
                <a:srgbClr val="C00000"/>
              </a:solidFill>
            </a:endParaRPr>
          </a:p>
        </p:txBody>
      </p:sp>
      <p:sp>
        <p:nvSpPr>
          <p:cNvPr id="16" name="正方形/長方形 15"/>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10" name="正方形/長方形 9"/>
          <p:cNvSpPr/>
          <p:nvPr/>
        </p:nvSpPr>
        <p:spPr>
          <a:xfrm>
            <a:off x="3980890" y="2147238"/>
            <a:ext cx="7460831" cy="3785652"/>
          </a:xfrm>
          <a:prstGeom prst="rect">
            <a:avLst/>
          </a:prstGeom>
        </p:spPr>
        <p:txBody>
          <a:bodyPr wrap="square">
            <a:spAutoFit/>
          </a:bodyPr>
          <a:lstStyle/>
          <a:p>
            <a:pPr fontAlgn="base"/>
            <a:r>
              <a:rPr lang="ja-JP" altLang="en-US" sz="2400" dirty="0">
                <a:solidFill>
                  <a:srgbClr val="605E5E"/>
                </a:solidFill>
                <a:latin typeface="メイリオ" panose="020B0604030504040204" pitchFamily="50" charset="-128"/>
                <a:ea typeface="メイリオ" panose="020B0604030504040204" pitchFamily="50" charset="-128"/>
              </a:rPr>
              <a:t>利用者が登録した安否状況（無事 </a:t>
            </a:r>
            <a:r>
              <a:rPr lang="en-US" altLang="ja-JP" sz="2400" dirty="0">
                <a:solidFill>
                  <a:srgbClr val="605E5E"/>
                </a:solidFill>
                <a:latin typeface="メイリオ" panose="020B0604030504040204" pitchFamily="50" charset="-128"/>
                <a:ea typeface="メイリオ" panose="020B0604030504040204" pitchFamily="50" charset="-128"/>
              </a:rPr>
              <a:t>/ </a:t>
            </a:r>
            <a:r>
              <a:rPr lang="ja-JP" altLang="en-US" sz="2400" dirty="0">
                <a:solidFill>
                  <a:srgbClr val="605E5E"/>
                </a:solidFill>
                <a:latin typeface="メイリオ" panose="020B0604030504040204" pitchFamily="50" charset="-128"/>
                <a:ea typeface="メイリオ" panose="020B0604030504040204" pitchFamily="50" charset="-128"/>
              </a:rPr>
              <a:t>被害あり）を地図上に表示します。安否を登録するには、氏名、電話番号、状況を知らせるコメント（任意）を入力するだけ。登録された情報をもとに、特定の人の安否を検索することが可能です</a:t>
            </a:r>
            <a:r>
              <a:rPr lang="en-US" altLang="ja-JP" sz="2400" dirty="0">
                <a:solidFill>
                  <a:srgbClr val="605E5E"/>
                </a:solidFill>
                <a:latin typeface="メイリオ" panose="020B0604030504040204" pitchFamily="50" charset="-128"/>
                <a:ea typeface="メイリオ" panose="020B0604030504040204" pitchFamily="50" charset="-128"/>
              </a:rPr>
              <a:t>※</a:t>
            </a:r>
            <a:r>
              <a:rPr lang="ja-JP" altLang="en-US" sz="2400" dirty="0" err="1">
                <a:solidFill>
                  <a:srgbClr val="605E5E"/>
                </a:solidFill>
                <a:latin typeface="メイリオ" panose="020B0604030504040204" pitchFamily="50" charset="-128"/>
                <a:ea typeface="メイリオ" panose="020B0604030504040204" pitchFamily="50" charset="-128"/>
              </a:rPr>
              <a:t>。</a:t>
            </a:r>
            <a:r>
              <a:rPr lang="ja-JP" altLang="en-US" sz="2400" dirty="0">
                <a:solidFill>
                  <a:srgbClr val="605E5E"/>
                </a:solidFill>
                <a:latin typeface="メイリオ" panose="020B0604030504040204" pitchFamily="50" charset="-128"/>
                <a:ea typeface="メイリオ" panose="020B0604030504040204" pitchFamily="50" charset="-128"/>
              </a:rPr>
              <a:t>地図上に表示させることで大切な人の居場所がわかり、また、自身の居場所を知らせることもできます。</a:t>
            </a:r>
          </a:p>
          <a:p>
            <a:pPr fontAlgn="base"/>
            <a:r>
              <a:rPr lang="ja-JP" altLang="en-US" sz="2400" dirty="0">
                <a:solidFill>
                  <a:srgbClr val="605E5E"/>
                </a:solidFill>
                <a:latin typeface="メイリオ" panose="020B0604030504040204" pitchFamily="50" charset="-128"/>
                <a:ea typeface="メイリオ" panose="020B0604030504040204" pitchFamily="50" charset="-128"/>
              </a:rPr>
              <a:t> </a:t>
            </a:r>
          </a:p>
          <a:p>
            <a:pPr fontAlgn="base"/>
            <a:r>
              <a:rPr lang="en-US" altLang="ja-JP" sz="2400" dirty="0">
                <a:solidFill>
                  <a:srgbClr val="605E5E"/>
                </a:solidFill>
                <a:latin typeface="メイリオ" panose="020B0604030504040204" pitchFamily="50" charset="-128"/>
                <a:ea typeface="メイリオ" panose="020B0604030504040204" pitchFamily="50" charset="-128"/>
              </a:rPr>
              <a:t>※</a:t>
            </a:r>
            <a:r>
              <a:rPr lang="ja-JP" altLang="en-US" sz="2400" dirty="0">
                <a:solidFill>
                  <a:srgbClr val="605E5E"/>
                </a:solidFill>
                <a:latin typeface="メイリオ" panose="020B0604030504040204" pitchFamily="50" charset="-128"/>
                <a:ea typeface="メイリオ" panose="020B0604030504040204" pitchFamily="50" charset="-128"/>
              </a:rPr>
              <a:t>電話番号は特定できないよう、検索結果では一部を伏せて表示します。</a:t>
            </a:r>
            <a:endParaRPr lang="ja-JP" altLang="en-US" sz="2400" b="0" i="0" dirty="0">
              <a:solidFill>
                <a:srgbClr val="605E5E"/>
              </a:solidFill>
              <a:effectLst/>
              <a:latin typeface="メイリオ" panose="020B0604030504040204" pitchFamily="50" charset="-128"/>
              <a:ea typeface="メイリオ" panose="020B0604030504040204" pitchFamily="50" charset="-128"/>
            </a:endParaRPr>
          </a:p>
        </p:txBody>
      </p:sp>
      <p:sp>
        <p:nvSpPr>
          <p:cNvPr id="11" name="正方形/長方形 10"/>
          <p:cNvSpPr/>
          <p:nvPr/>
        </p:nvSpPr>
        <p:spPr>
          <a:xfrm>
            <a:off x="3616127" y="767726"/>
            <a:ext cx="8392041" cy="1323439"/>
          </a:xfrm>
          <a:prstGeom prst="rect">
            <a:avLst/>
          </a:prstGeom>
        </p:spPr>
        <p:txBody>
          <a:bodyPr wrap="none">
            <a:spAutoFit/>
          </a:bodyPr>
          <a:lstStyle/>
          <a:p>
            <a:r>
              <a:rPr lang="ja-JP" altLang="en-US" sz="4000" b="1" dirty="0">
                <a:solidFill>
                  <a:srgbClr val="605E5E"/>
                </a:solidFill>
                <a:latin typeface="メイリオ" panose="020B0604030504040204" pitchFamily="50" charset="-128"/>
                <a:ea typeface="メイリオ" panose="020B0604030504040204" pitchFamily="50" charset="-128"/>
              </a:rPr>
              <a:t>大切な人の安否を知ろう・</a:t>
            </a:r>
            <a:r>
              <a:rPr lang="ja-JP" altLang="en-US" sz="4000" b="1" dirty="0" smtClean="0">
                <a:solidFill>
                  <a:srgbClr val="605E5E"/>
                </a:solidFill>
                <a:latin typeface="メイリオ" panose="020B0604030504040204" pitchFamily="50" charset="-128"/>
                <a:ea typeface="メイリオ" panose="020B0604030504040204" pitchFamily="50" charset="-128"/>
              </a:rPr>
              <a:t>伝えよう</a:t>
            </a:r>
            <a:endParaRPr lang="en-US" altLang="ja-JP" sz="4000" b="1" dirty="0" smtClean="0">
              <a:solidFill>
                <a:srgbClr val="605E5E"/>
              </a:solidFill>
              <a:latin typeface="メイリオ" panose="020B0604030504040204" pitchFamily="50" charset="-128"/>
              <a:ea typeface="メイリオ" panose="020B0604030504040204" pitchFamily="50" charset="-128"/>
            </a:endParaRPr>
          </a:p>
          <a:p>
            <a:r>
              <a:rPr lang="ja-JP" altLang="en-US" sz="4000" b="1" dirty="0" smtClean="0">
                <a:solidFill>
                  <a:srgbClr val="A4222A"/>
                </a:solidFill>
                <a:latin typeface="メイリオ" panose="020B0604030504040204" pitchFamily="50" charset="-128"/>
                <a:ea typeface="メイリオ" panose="020B0604030504040204" pitchFamily="50" charset="-128"/>
              </a:rPr>
              <a:t>「</a:t>
            </a:r>
            <a:r>
              <a:rPr lang="ja-JP" altLang="en-US" sz="4000" b="1" dirty="0">
                <a:solidFill>
                  <a:srgbClr val="A4222A"/>
                </a:solidFill>
                <a:latin typeface="メイリオ" panose="020B0604030504040204" pitchFamily="50" charset="-128"/>
                <a:ea typeface="メイリオ" panose="020B0604030504040204" pitchFamily="50" charset="-128"/>
              </a:rPr>
              <a:t>安否確認」</a:t>
            </a:r>
            <a:endParaRPr lang="ja-JP" altLang="en-US" sz="4000" dirty="0"/>
          </a:p>
        </p:txBody>
      </p:sp>
      <p:pic>
        <p:nvPicPr>
          <p:cNvPr id="12" name="図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65" y="793010"/>
            <a:ext cx="2587562" cy="5120266"/>
          </a:xfrm>
          <a:prstGeom prst="rect">
            <a:avLst/>
          </a:prstGeom>
        </p:spPr>
      </p:pic>
    </p:spTree>
    <p:extLst>
      <p:ext uri="{BB962C8B-B14F-4D97-AF65-F5344CB8AC3E}">
        <p14:creationId xmlns:p14="http://schemas.microsoft.com/office/powerpoint/2010/main" val="34025756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10315575" y="6499211"/>
            <a:ext cx="1863845" cy="400110"/>
          </a:xfrm>
          <a:prstGeom prst="rect">
            <a:avLst/>
          </a:prstGeom>
          <a:noFill/>
        </p:spPr>
        <p:txBody>
          <a:bodyPr wrap="square" rtlCol="0">
            <a:spAutoFit/>
          </a:bodyPr>
          <a:lstStyle/>
          <a:p>
            <a:r>
              <a:rPr kumimoji="1" lang="en-US" altLang="ja-JP" sz="2000" dirty="0" smtClean="0">
                <a:solidFill>
                  <a:srgbClr val="C00000"/>
                </a:solidFill>
              </a:rPr>
              <a:t>RC</a:t>
            </a:r>
            <a:r>
              <a:rPr kumimoji="1" lang="ja-JP" altLang="en-US" sz="2000" dirty="0" smtClean="0">
                <a:solidFill>
                  <a:srgbClr val="C00000"/>
                </a:solidFill>
              </a:rPr>
              <a:t> </a:t>
            </a:r>
            <a:r>
              <a:rPr kumimoji="1" lang="en-US" altLang="ja-JP" sz="2000" dirty="0" smtClean="0">
                <a:solidFill>
                  <a:srgbClr val="C00000"/>
                </a:solidFill>
              </a:rPr>
              <a:t>Solution</a:t>
            </a:r>
            <a:r>
              <a:rPr kumimoji="1" lang="ja-JP" altLang="en-US" sz="2000" dirty="0" smtClean="0">
                <a:solidFill>
                  <a:srgbClr val="C00000"/>
                </a:solidFill>
              </a:rPr>
              <a:t> </a:t>
            </a:r>
            <a:r>
              <a:rPr kumimoji="1" lang="en-US" altLang="ja-JP" sz="2000" dirty="0" smtClean="0">
                <a:solidFill>
                  <a:srgbClr val="C00000"/>
                </a:solidFill>
              </a:rPr>
              <a:t>Co.</a:t>
            </a:r>
            <a:endParaRPr kumimoji="1" lang="ja-JP" altLang="en-US" sz="2000" dirty="0">
              <a:solidFill>
                <a:srgbClr val="C00000"/>
              </a:solidFill>
            </a:endParaRPr>
          </a:p>
        </p:txBody>
      </p:sp>
      <p:sp>
        <p:nvSpPr>
          <p:cNvPr id="16" name="正方形/長方形 15"/>
          <p:cNvSpPr/>
          <p:nvPr/>
        </p:nvSpPr>
        <p:spPr>
          <a:xfrm>
            <a:off x="-32862" y="6508735"/>
            <a:ext cx="12278264" cy="34926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10328155" y="6460071"/>
            <a:ext cx="1863845" cy="400110"/>
          </a:xfrm>
          <a:prstGeom prst="rect">
            <a:avLst/>
          </a:prstGeom>
          <a:noFill/>
        </p:spPr>
        <p:txBody>
          <a:bodyPr wrap="square" rtlCol="0">
            <a:spAutoFit/>
          </a:bodyPr>
          <a:lstStyle/>
          <a:p>
            <a:r>
              <a:rPr kumimoji="1" lang="en-US" altLang="ja-JP" sz="2000" dirty="0" smtClean="0">
                <a:solidFill>
                  <a:schemeClr val="bg1"/>
                </a:solidFill>
              </a:rPr>
              <a:t>RC</a:t>
            </a:r>
            <a:r>
              <a:rPr kumimoji="1" lang="ja-JP" altLang="en-US" sz="2000" dirty="0" smtClean="0">
                <a:solidFill>
                  <a:schemeClr val="bg1"/>
                </a:solidFill>
              </a:rPr>
              <a:t> </a:t>
            </a:r>
            <a:r>
              <a:rPr kumimoji="1" lang="en-US" altLang="ja-JP" sz="2000" dirty="0" smtClean="0">
                <a:solidFill>
                  <a:schemeClr val="bg1"/>
                </a:solidFill>
              </a:rPr>
              <a:t>Solution</a:t>
            </a:r>
            <a:r>
              <a:rPr kumimoji="1" lang="ja-JP" altLang="en-US" sz="2000" dirty="0" smtClean="0">
                <a:solidFill>
                  <a:schemeClr val="bg1"/>
                </a:solidFill>
              </a:rPr>
              <a:t> </a:t>
            </a:r>
            <a:r>
              <a:rPr kumimoji="1" lang="en-US" altLang="ja-JP" sz="2000" dirty="0" smtClean="0">
                <a:solidFill>
                  <a:schemeClr val="bg1"/>
                </a:solidFill>
              </a:rPr>
              <a:t>Co.</a:t>
            </a:r>
            <a:endParaRPr kumimoji="1" lang="ja-JP" altLang="en-US" sz="2000" dirty="0">
              <a:solidFill>
                <a:schemeClr val="bg1"/>
              </a:solidFill>
            </a:endParaRPr>
          </a:p>
        </p:txBody>
      </p:sp>
      <p:sp>
        <p:nvSpPr>
          <p:cNvPr id="10" name="正方形/長方形 9"/>
          <p:cNvSpPr/>
          <p:nvPr/>
        </p:nvSpPr>
        <p:spPr>
          <a:xfrm>
            <a:off x="3980892" y="2297486"/>
            <a:ext cx="7636678" cy="1938992"/>
          </a:xfrm>
          <a:prstGeom prst="rect">
            <a:avLst/>
          </a:prstGeom>
        </p:spPr>
        <p:txBody>
          <a:bodyPr wrap="square">
            <a:spAutoFit/>
          </a:bodyPr>
          <a:lstStyle/>
          <a:p>
            <a:r>
              <a:rPr lang="ja-JP" altLang="en-US" sz="2400" dirty="0">
                <a:solidFill>
                  <a:srgbClr val="605E5E"/>
                </a:solidFill>
                <a:latin typeface="メイリオ" panose="020B0604030504040204" pitchFamily="50" charset="-128"/>
                <a:ea typeface="メイリオ" panose="020B0604030504040204" pitchFamily="50" charset="-128"/>
              </a:rPr>
              <a:t>直近</a:t>
            </a:r>
            <a:r>
              <a:rPr lang="en-US" altLang="ja-JP" sz="2400" dirty="0">
                <a:solidFill>
                  <a:srgbClr val="605E5E"/>
                </a:solidFill>
                <a:latin typeface="メイリオ" panose="020B0604030504040204" pitchFamily="50" charset="-128"/>
                <a:ea typeface="メイリオ" panose="020B0604030504040204" pitchFamily="50" charset="-128"/>
              </a:rPr>
              <a:t>10</a:t>
            </a:r>
            <a:r>
              <a:rPr lang="ja-JP" altLang="en-US" sz="2400" dirty="0">
                <a:solidFill>
                  <a:srgbClr val="605E5E"/>
                </a:solidFill>
                <a:latin typeface="メイリオ" panose="020B0604030504040204" pitchFamily="50" charset="-128"/>
                <a:ea typeface="メイリオ" panose="020B0604030504040204" pitchFamily="50" charset="-128"/>
              </a:rPr>
              <a:t>件分の地震情報を一覧で確認できます。津波注意報や津波警報が発表された際には津波アイコンを表示してわかりやすくお知らせします。一覧から地震を選択すると、震源地と地震の詳細情報をひとつの画面で確認できます。</a:t>
            </a:r>
            <a:endParaRPr lang="ja-JP" altLang="en-US" sz="2400" dirty="0"/>
          </a:p>
        </p:txBody>
      </p:sp>
      <p:sp>
        <p:nvSpPr>
          <p:cNvPr id="11" name="正方形/長方形 10"/>
          <p:cNvSpPr/>
          <p:nvPr/>
        </p:nvSpPr>
        <p:spPr>
          <a:xfrm>
            <a:off x="3993185" y="1429446"/>
            <a:ext cx="7366119" cy="707886"/>
          </a:xfrm>
          <a:prstGeom prst="rect">
            <a:avLst/>
          </a:prstGeom>
        </p:spPr>
        <p:txBody>
          <a:bodyPr wrap="none">
            <a:spAutoFit/>
          </a:bodyPr>
          <a:lstStyle/>
          <a:p>
            <a:r>
              <a:rPr lang="ja-JP" altLang="en-US" sz="4000" b="1" dirty="0">
                <a:solidFill>
                  <a:srgbClr val="605E5E"/>
                </a:solidFill>
                <a:latin typeface="メイリオ" panose="020B0604030504040204" pitchFamily="50" charset="-128"/>
                <a:ea typeface="メイリオ" panose="020B0604030504040204" pitchFamily="50" charset="-128"/>
              </a:rPr>
              <a:t>津波も注意できる</a:t>
            </a:r>
            <a:r>
              <a:rPr lang="ja-JP" altLang="en-US" sz="4000" b="1" dirty="0">
                <a:solidFill>
                  <a:srgbClr val="A4222A"/>
                </a:solidFill>
                <a:latin typeface="メイリオ" panose="020B0604030504040204" pitchFamily="50" charset="-128"/>
                <a:ea typeface="メイリオ" panose="020B0604030504040204" pitchFamily="50" charset="-128"/>
              </a:rPr>
              <a:t>「地震情報」</a:t>
            </a:r>
            <a:endParaRPr lang="ja-JP" altLang="en-US" sz="4000" dirty="0"/>
          </a:p>
        </p:txBody>
      </p:sp>
      <p:pic>
        <p:nvPicPr>
          <p:cNvPr id="12" name="図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564" y="692696"/>
            <a:ext cx="2601868" cy="5148572"/>
          </a:xfrm>
          <a:prstGeom prst="rect">
            <a:avLst/>
          </a:prstGeom>
        </p:spPr>
      </p:pic>
      <p:sp>
        <p:nvSpPr>
          <p:cNvPr id="13" name="正方形/長方形 12"/>
          <p:cNvSpPr/>
          <p:nvPr/>
        </p:nvSpPr>
        <p:spPr>
          <a:xfrm>
            <a:off x="1442610" y="1618412"/>
            <a:ext cx="180020" cy="230712"/>
          </a:xfrm>
          <a:prstGeom prst="rect">
            <a:avLst/>
          </a:prstGeom>
          <a:solidFill>
            <a:srgbClr val="FDFD2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1">
                  <a:lumMod val="75000"/>
                  <a:lumOff val="25000"/>
                </a:schemeClr>
              </a:solidFill>
              <a:latin typeface="みんなの文字ゴStd R" pitchFamily="34" charset="-128"/>
              <a:ea typeface="みんなの文字ゴStd R" pitchFamily="34" charset="-128"/>
            </a:endParaRPr>
          </a:p>
        </p:txBody>
      </p:sp>
      <p:pic>
        <p:nvPicPr>
          <p:cNvPr id="22" name="図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2610" y="1693734"/>
            <a:ext cx="139093" cy="139093"/>
          </a:xfrm>
          <a:prstGeom prst="rect">
            <a:avLst/>
          </a:prstGeom>
        </p:spPr>
      </p:pic>
    </p:spTree>
    <p:extLst>
      <p:ext uri="{BB962C8B-B14F-4D97-AF65-F5344CB8AC3E}">
        <p14:creationId xmlns:p14="http://schemas.microsoft.com/office/powerpoint/2010/main" val="24098755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1653</TotalTime>
  <Words>1208</Words>
  <Application>Microsoft Office PowerPoint</Application>
  <PresentationFormat>ワイド画面</PresentationFormat>
  <Paragraphs>149</Paragraphs>
  <Slides>31</Slides>
  <Notes>0</Notes>
  <HiddenSlides>0</HiddenSlides>
  <MMClips>2</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31</vt:i4>
      </vt:variant>
    </vt:vector>
  </HeadingPairs>
  <TitlesOfParts>
    <vt:vector size="40" baseType="lpstr">
      <vt:lpstr>HG丸ｺﾞｼｯｸM-PRO</vt:lpstr>
      <vt:lpstr>ＭＳ Ｐゴシック</vt:lpstr>
      <vt:lpstr>みんなの文字ゴStd R</vt:lpstr>
      <vt:lpstr>メイリオ</vt:lpstr>
      <vt:lpstr>Arial</vt:lpstr>
      <vt:lpstr>Calibri</vt:lpstr>
      <vt:lpstr>Calibri Light</vt:lpstr>
      <vt:lpstr>Wingdings</vt:lpstr>
      <vt:lpstr>Office テーマ</vt:lpstr>
      <vt:lpstr>ゆれくるコールのご紹介</vt:lpstr>
      <vt:lpstr>とは</vt:lpstr>
      <vt:lpstr>とは</vt:lpstr>
      <vt:lpstr>とは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ビジネスへの応用</vt:lpstr>
      <vt:lpstr>ビジネスへの応用</vt:lpstr>
      <vt:lpstr>ビジネスへの応用</vt:lpstr>
      <vt:lpstr>ビジネスへの応用</vt:lpstr>
      <vt:lpstr>ビジネスへの応用</vt:lpstr>
      <vt:lpstr>PowerPoint プレゼンテーション</vt:lpstr>
      <vt:lpstr>PowerPoint プレゼンテーション</vt:lpstr>
      <vt:lpstr>PowerPoint プレゼンテーション</vt:lpstr>
      <vt:lpstr>ご清聴ありがとうございました。</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r-suzuki</dc:creator>
  <cp:lastModifiedBy>r-suzuki</cp:lastModifiedBy>
  <cp:revision>115</cp:revision>
  <dcterms:created xsi:type="dcterms:W3CDTF">2015-10-02T07:28:51Z</dcterms:created>
  <dcterms:modified xsi:type="dcterms:W3CDTF">2016-08-29T02:22:23Z</dcterms:modified>
</cp:coreProperties>
</file>